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6" r:id="rId3"/>
    <p:sldId id="276" r:id="rId4"/>
    <p:sldId id="277" r:id="rId5"/>
    <p:sldId id="278" r:id="rId6"/>
    <p:sldId id="279" r:id="rId7"/>
    <p:sldId id="280" r:id="rId8"/>
    <p:sldId id="283" r:id="rId9"/>
    <p:sldId id="281" r:id="rId10"/>
    <p:sldId id="282" r:id="rId11"/>
    <p:sldId id="284" r:id="rId12"/>
    <p:sldId id="286" r:id="rId13"/>
    <p:sldId id="274" r:id="rId14"/>
    <p:sldId id="273" r:id="rId15"/>
    <p:sldId id="285" r:id="rId16"/>
    <p:sldId id="258" r:id="rId17"/>
    <p:sldId id="259" r:id="rId18"/>
    <p:sldId id="268" r:id="rId19"/>
    <p:sldId id="272" r:id="rId20"/>
    <p:sldId id="261" r:id="rId21"/>
    <p:sldId id="262" r:id="rId22"/>
    <p:sldId id="266" r:id="rId23"/>
    <p:sldId id="263" r:id="rId24"/>
    <p:sldId id="264" r:id="rId25"/>
    <p:sldId id="265" r:id="rId26"/>
    <p:sldId id="267" r:id="rId27"/>
    <p:sldId id="271" r:id="rId28"/>
    <p:sldId id="270" r:id="rId29"/>
    <p:sldId id="269" r:id="rId30"/>
    <p:sldId id="260" r:id="rId31"/>
    <p:sldId id="287" r:id="rId32"/>
    <p:sldId id="288" r:id="rId33"/>
    <p:sldId id="289"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69" d="100"/>
          <a:sy n="69" d="100"/>
        </p:scale>
        <p:origin x="3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1/20/2022</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5.png"/><Relationship Id="rId5" Type="http://schemas.microsoft.com/office/2007/relationships/hdphoto" Target="../media/hdphoto2.wdp"/><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44062" y="597879"/>
            <a:ext cx="10515600" cy="5673967"/>
          </a:xfrm>
        </p:spPr>
      </p:pic>
    </p:spTree>
    <p:extLst>
      <p:ext uri="{BB962C8B-B14F-4D97-AF65-F5344CB8AC3E}">
        <p14:creationId xmlns:p14="http://schemas.microsoft.com/office/powerpoint/2010/main" val="31364756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3600" dirty="0" smtClean="0">
                <a:latin typeface="Lucida Handwriting" panose="03010101010101010101" pitchFamily="66" charset="0"/>
              </a:rPr>
              <a:t>Spirituality at </a:t>
            </a:r>
            <a:r>
              <a:rPr lang="en-GB" sz="3600" dirty="0" err="1" smtClean="0">
                <a:latin typeface="Lucida Handwriting" panose="03010101010101010101" pitchFamily="66" charset="0"/>
              </a:rPr>
              <a:t>Stanion</a:t>
            </a:r>
            <a:r>
              <a:rPr lang="en-GB" sz="3600" dirty="0" smtClean="0">
                <a:latin typeface="Lucida Handwriting" panose="03010101010101010101" pitchFamily="66" charset="0"/>
              </a:rPr>
              <a:t> Church of England Primary School</a:t>
            </a:r>
            <a:endParaRPr lang="en-GB" sz="3600" dirty="0">
              <a:latin typeface="Lucida Handwriting" panose="03010101010101010101" pitchFamily="66" charset="0"/>
            </a:endParaRPr>
          </a:p>
        </p:txBody>
      </p:sp>
      <p:sp>
        <p:nvSpPr>
          <p:cNvPr id="3" name="Subtitle 2"/>
          <p:cNvSpPr>
            <a:spLocks noGrp="1"/>
          </p:cNvSpPr>
          <p:nvPr>
            <p:ph type="subTitle" idx="1"/>
          </p:nvPr>
        </p:nvSpPr>
        <p:spPr/>
        <p:txBody>
          <a:bodyPr/>
          <a:lstStyle/>
          <a:p>
            <a:r>
              <a:rPr lang="en-GB" dirty="0" smtClean="0"/>
              <a:t>What does it mean to be spiritual?</a:t>
            </a:r>
            <a:endParaRPr lang="en-GB" dirty="0"/>
          </a:p>
        </p:txBody>
      </p:sp>
    </p:spTree>
    <p:extLst>
      <p:ext uri="{BB962C8B-B14F-4D97-AF65-F5344CB8AC3E}">
        <p14:creationId xmlns:p14="http://schemas.microsoft.com/office/powerpoint/2010/main" val="8567528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rotWithShape="1">
          <a:blip r:embed="rId2"/>
          <a:srcRect t="21658" b="15240"/>
          <a:stretch/>
        </p:blipFill>
        <p:spPr>
          <a:xfrm>
            <a:off x="604354" y="671514"/>
            <a:ext cx="6868008" cy="3371850"/>
          </a:xfrm>
          <a:prstGeom prst="rect">
            <a:avLst/>
          </a:prstGeom>
        </p:spPr>
      </p:pic>
      <p:sp>
        <p:nvSpPr>
          <p:cNvPr id="6" name="TextBox 5"/>
          <p:cNvSpPr txBox="1"/>
          <p:nvPr/>
        </p:nvSpPr>
        <p:spPr>
          <a:xfrm>
            <a:off x="7615237" y="842963"/>
            <a:ext cx="3671887" cy="1015663"/>
          </a:xfrm>
          <a:prstGeom prst="rect">
            <a:avLst/>
          </a:prstGeom>
          <a:noFill/>
        </p:spPr>
        <p:txBody>
          <a:bodyPr wrap="square" rtlCol="0">
            <a:spAutoFit/>
          </a:bodyPr>
          <a:lstStyle/>
          <a:p>
            <a:r>
              <a:rPr lang="en-GB" sz="2000" dirty="0" smtClean="0"/>
              <a:t>It is the experiences we have had that have had an effect on our lives, and the values that we live by.</a:t>
            </a:r>
            <a:endParaRPr lang="en-GB" sz="2000" dirty="0"/>
          </a:p>
        </p:txBody>
      </p:sp>
      <p:sp>
        <p:nvSpPr>
          <p:cNvPr id="7" name="TextBox 6"/>
          <p:cNvSpPr txBox="1"/>
          <p:nvPr/>
        </p:nvSpPr>
        <p:spPr>
          <a:xfrm>
            <a:off x="800100" y="4300538"/>
            <a:ext cx="6672262" cy="923330"/>
          </a:xfrm>
          <a:prstGeom prst="rect">
            <a:avLst/>
          </a:prstGeom>
          <a:noFill/>
        </p:spPr>
        <p:txBody>
          <a:bodyPr wrap="square" rtlCol="0">
            <a:spAutoFit/>
          </a:bodyPr>
          <a:lstStyle/>
          <a:p>
            <a:r>
              <a:rPr lang="en-GB" dirty="0" smtClean="0"/>
              <a:t>It is </a:t>
            </a:r>
            <a:r>
              <a:rPr lang="en-GB" dirty="0"/>
              <a:t>a feeling or a belief that we are part of a wider community. It is the way we view life and the relationships we have with different people. It is how we link with and explore and understand nature. </a:t>
            </a:r>
          </a:p>
        </p:txBody>
      </p:sp>
      <p:sp>
        <p:nvSpPr>
          <p:cNvPr id="8" name="TextBox 7"/>
          <p:cNvSpPr txBox="1"/>
          <p:nvPr/>
        </p:nvSpPr>
        <p:spPr>
          <a:xfrm>
            <a:off x="814388" y="5457825"/>
            <a:ext cx="7315200" cy="923330"/>
          </a:xfrm>
          <a:prstGeom prst="rect">
            <a:avLst/>
          </a:prstGeom>
          <a:noFill/>
        </p:spPr>
        <p:txBody>
          <a:bodyPr wrap="square" rtlCol="0">
            <a:spAutoFit/>
          </a:bodyPr>
          <a:lstStyle/>
          <a:p>
            <a:r>
              <a:rPr lang="en-GB" dirty="0">
                <a:latin typeface="Lucida Handwriting" panose="03010101010101010101" pitchFamily="66" charset="0"/>
              </a:rPr>
              <a:t>The feeling or sense that there is something beyond the self. A connection to nature and the world around. An awareness of self and our connections.</a:t>
            </a:r>
          </a:p>
        </p:txBody>
      </p:sp>
      <p:sp>
        <p:nvSpPr>
          <p:cNvPr id="9" name="TextBox 8"/>
          <p:cNvSpPr txBox="1"/>
          <p:nvPr/>
        </p:nvSpPr>
        <p:spPr>
          <a:xfrm>
            <a:off x="7615237" y="2628900"/>
            <a:ext cx="3671887" cy="1754326"/>
          </a:xfrm>
          <a:prstGeom prst="rect">
            <a:avLst/>
          </a:prstGeom>
          <a:noFill/>
        </p:spPr>
        <p:txBody>
          <a:bodyPr wrap="square" rtlCol="0">
            <a:spAutoFit/>
          </a:bodyPr>
          <a:lstStyle/>
          <a:p>
            <a:r>
              <a:rPr lang="en-GB"/>
              <a:t>Spirituality is often hard to explain but my definition is that it is a belief in something beyond ourselves.  </a:t>
            </a:r>
            <a:r>
              <a:rPr lang="en-GB" dirty="0"/>
              <a:t>This can be linked to Religion and God but also the ‘Awe and Wonder’ of the natural world.</a:t>
            </a:r>
          </a:p>
        </p:txBody>
      </p:sp>
    </p:spTree>
    <p:extLst>
      <p:ext uri="{BB962C8B-B14F-4D97-AF65-F5344CB8AC3E}">
        <p14:creationId xmlns:p14="http://schemas.microsoft.com/office/powerpoint/2010/main" val="40885704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6" name="Picture 5"/>
          <p:cNvPicPr/>
          <p:nvPr/>
        </p:nvPicPr>
        <p:blipFill rotWithShape="1">
          <a:blip r:embed="rId2"/>
          <a:srcRect l="4321" t="23349" r="27875" b="10444"/>
          <a:stretch/>
        </p:blipFill>
        <p:spPr bwMode="auto">
          <a:xfrm>
            <a:off x="923923" y="733423"/>
            <a:ext cx="10706102" cy="55245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796140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p:nvPr/>
        </p:nvPicPr>
        <p:blipFill rotWithShape="1">
          <a:blip r:embed="rId2"/>
          <a:srcRect l="4819" t="22759" r="29039" b="10444"/>
          <a:stretch/>
        </p:blipFill>
        <p:spPr bwMode="auto">
          <a:xfrm>
            <a:off x="685799" y="557739"/>
            <a:ext cx="10729914" cy="560017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025736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p:nvPr/>
        </p:nvPicPr>
        <p:blipFill rotWithShape="1">
          <a:blip r:embed="rId2"/>
          <a:srcRect l="3822" t="23645" r="29703" b="9556"/>
          <a:stretch/>
        </p:blipFill>
        <p:spPr bwMode="auto">
          <a:xfrm>
            <a:off x="657225" y="371475"/>
            <a:ext cx="10644188" cy="59864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094770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p:nvPr/>
        </p:nvPicPr>
        <p:blipFill rotWithShape="1">
          <a:blip r:embed="rId2"/>
          <a:srcRect l="4155" t="19507" r="28041" b="7192"/>
          <a:stretch/>
        </p:blipFill>
        <p:spPr bwMode="auto">
          <a:xfrm>
            <a:off x="823911" y="542926"/>
            <a:ext cx="10463214" cy="5715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81517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p:nvPr/>
        </p:nvPicPr>
        <p:blipFill rotWithShape="1">
          <a:blip r:embed="rId2"/>
          <a:srcRect l="3822" t="23054" r="28041" b="9261"/>
          <a:stretch/>
        </p:blipFill>
        <p:spPr bwMode="auto">
          <a:xfrm>
            <a:off x="1000125" y="766762"/>
            <a:ext cx="10458450" cy="553402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833395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p:nvPr/>
        </p:nvPicPr>
        <p:blipFill rotWithShape="1">
          <a:blip r:embed="rId2"/>
          <a:srcRect l="4487" t="20691" r="28706" b="8078"/>
          <a:stretch/>
        </p:blipFill>
        <p:spPr bwMode="auto">
          <a:xfrm>
            <a:off x="852488" y="752474"/>
            <a:ext cx="10591800" cy="55626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644592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5" name="Picture 4"/>
          <p:cNvPicPr/>
          <p:nvPr/>
        </p:nvPicPr>
        <p:blipFill rotWithShape="1">
          <a:blip r:embed="rId2"/>
          <a:srcRect l="6980" t="22167" r="29703" b="7783"/>
          <a:stretch/>
        </p:blipFill>
        <p:spPr bwMode="auto">
          <a:xfrm>
            <a:off x="981074" y="742948"/>
            <a:ext cx="10177464" cy="554355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85702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p:nvPr/>
        </p:nvPicPr>
        <p:blipFill rotWithShape="1">
          <a:blip r:embed="rId2"/>
          <a:srcRect l="4986" t="23054" r="29703" b="11921"/>
          <a:stretch/>
        </p:blipFill>
        <p:spPr bwMode="auto">
          <a:xfrm>
            <a:off x="781050" y="738187"/>
            <a:ext cx="10491788" cy="539115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85572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p:nvPr/>
        </p:nvPicPr>
        <p:blipFill rotWithShape="1">
          <a:blip r:embed="rId2"/>
          <a:srcRect l="4487" t="23645" r="29371" b="10444"/>
          <a:stretch/>
        </p:blipFill>
        <p:spPr bwMode="auto">
          <a:xfrm>
            <a:off x="1000124" y="752475"/>
            <a:ext cx="10101264" cy="53768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546266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392" t="24220" r="30051" b="18358"/>
          <a:stretch/>
        </p:blipFill>
        <p:spPr>
          <a:xfrm>
            <a:off x="-1" y="321203"/>
            <a:ext cx="12171231" cy="5993872"/>
          </a:xfrm>
          <a:prstGeom prst="rect">
            <a:avLst/>
          </a:prstGeom>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38271614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6223" t="25196" r="30856" b="10351"/>
          <a:stretch/>
        </p:blipFill>
        <p:spPr>
          <a:xfrm>
            <a:off x="242888" y="-28576"/>
            <a:ext cx="11715750" cy="6747289"/>
          </a:xfrm>
          <a:prstGeom prst="rect">
            <a:avLst/>
          </a:prstGeom>
        </p:spPr>
      </p:pic>
    </p:spTree>
    <p:extLst>
      <p:ext uri="{BB962C8B-B14F-4D97-AF65-F5344CB8AC3E}">
        <p14:creationId xmlns:p14="http://schemas.microsoft.com/office/powerpoint/2010/main" val="12519641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3056114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37138" y="762001"/>
            <a:ext cx="9425354" cy="5474676"/>
          </a:xfrm>
        </p:spPr>
      </p:pic>
    </p:spTree>
    <p:extLst>
      <p:ext uri="{BB962C8B-B14F-4D97-AF65-F5344CB8AC3E}">
        <p14:creationId xmlns:p14="http://schemas.microsoft.com/office/powerpoint/2010/main" val="6344514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4401" y="386863"/>
            <a:ext cx="10351476" cy="6224952"/>
          </a:xfrm>
        </p:spPr>
      </p:pic>
    </p:spTree>
    <p:extLst>
      <p:ext uri="{BB962C8B-B14F-4D97-AF65-F5344CB8AC3E}">
        <p14:creationId xmlns:p14="http://schemas.microsoft.com/office/powerpoint/2010/main" val="32424392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5" name="Picture 2" descr="What Does Spirituality Mean and Why Is It Important for Your Well Bei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355" y="639460"/>
            <a:ext cx="9741876" cy="56323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447692" y="1664678"/>
            <a:ext cx="4091354" cy="3108543"/>
          </a:xfrm>
          <a:prstGeom prst="rect">
            <a:avLst/>
          </a:prstGeom>
          <a:noFill/>
        </p:spPr>
        <p:txBody>
          <a:bodyPr wrap="square" rtlCol="0">
            <a:spAutoFit/>
          </a:bodyPr>
          <a:lstStyle/>
          <a:p>
            <a:r>
              <a:rPr lang="en-GB" sz="2400" dirty="0" smtClean="0">
                <a:latin typeface="Comic Sans MS" panose="030F0702030302020204" pitchFamily="66" charset="0"/>
              </a:rPr>
              <a:t>Spirituality is an </a:t>
            </a:r>
            <a:r>
              <a:rPr lang="en-GB" sz="2400" dirty="0">
                <a:latin typeface="Comic Sans MS" panose="030F0702030302020204" pitchFamily="66" charset="0"/>
              </a:rPr>
              <a:t>awareness of something greater than you</a:t>
            </a:r>
            <a:r>
              <a:rPr lang="en-GB" sz="2400" dirty="0" smtClean="0">
                <a:latin typeface="Comic Sans MS" panose="030F0702030302020204" pitchFamily="66" charset="0"/>
              </a:rPr>
              <a:t>.</a:t>
            </a:r>
          </a:p>
          <a:p>
            <a:endParaRPr lang="en-GB" sz="2800" dirty="0">
              <a:latin typeface="Comic Sans MS" panose="030F0702030302020204" pitchFamily="66" charset="0"/>
            </a:endParaRPr>
          </a:p>
          <a:p>
            <a:r>
              <a:rPr lang="en-GB" sz="2400" dirty="0">
                <a:latin typeface="Comic Sans MS" panose="030F0702030302020204" pitchFamily="66" charset="0"/>
              </a:rPr>
              <a:t>It embraces the way that we value </a:t>
            </a:r>
            <a:r>
              <a:rPr lang="en-GB" sz="2400" dirty="0" smtClean="0">
                <a:latin typeface="Comic Sans MS" panose="030F0702030302020204" pitchFamily="66" charset="0"/>
              </a:rPr>
              <a:t>life.</a:t>
            </a:r>
          </a:p>
          <a:p>
            <a:r>
              <a:rPr lang="en-GB" sz="2400" dirty="0" smtClean="0">
                <a:latin typeface="Comic Sans MS" panose="030F0702030302020204" pitchFamily="66" charset="0"/>
              </a:rPr>
              <a:t>Spirituality is </a:t>
            </a:r>
            <a:r>
              <a:rPr lang="en-GB" sz="2400" dirty="0">
                <a:latin typeface="Comic Sans MS" panose="030F0702030302020204" pitchFamily="66" charset="0"/>
              </a:rPr>
              <a:t>an awareness of something deeper.</a:t>
            </a:r>
          </a:p>
        </p:txBody>
      </p:sp>
    </p:spTree>
    <p:extLst>
      <p:ext uri="{BB962C8B-B14F-4D97-AF65-F5344CB8AC3E}">
        <p14:creationId xmlns:p14="http://schemas.microsoft.com/office/powerpoint/2010/main" val="35663610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237451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37138" y="762001"/>
            <a:ext cx="9425354" cy="5474676"/>
          </a:xfrm>
          <a:prstGeom prst="rect">
            <a:avLst/>
          </a:prstGeom>
        </p:spPr>
      </p:pic>
      <p:sp>
        <p:nvSpPr>
          <p:cNvPr id="2" name="Title 1"/>
          <p:cNvSpPr>
            <a:spLocks noGrp="1"/>
          </p:cNvSpPr>
          <p:nvPr>
            <p:ph type="title"/>
          </p:nvPr>
        </p:nvSpPr>
        <p:spPr/>
        <p:txBody>
          <a:bodyPr/>
          <a:lstStyle/>
          <a:p>
            <a:r>
              <a:rPr lang="en-GB" dirty="0" smtClean="0"/>
              <a:t>Spirituality is… WOW</a:t>
            </a:r>
            <a:endParaRPr lang="en-GB" dirty="0"/>
          </a:p>
        </p:txBody>
      </p:sp>
      <p:sp>
        <p:nvSpPr>
          <p:cNvPr id="3" name="Content Placeholder 2"/>
          <p:cNvSpPr>
            <a:spLocks noGrp="1"/>
          </p:cNvSpPr>
          <p:nvPr>
            <p:ph idx="1"/>
          </p:nvPr>
        </p:nvSpPr>
        <p:spPr/>
        <p:txBody>
          <a:bodyPr/>
          <a:lstStyle/>
          <a:p>
            <a:r>
              <a:rPr lang="en-GB" dirty="0" smtClean="0"/>
              <a:t>Sometimes we can have  wow moments which make us realise that there are wonderful things all around us that take our breath away, and make us think of things that are greater than we are.</a:t>
            </a:r>
          </a:p>
          <a:p>
            <a:r>
              <a:rPr lang="en-GB" dirty="0" smtClean="0"/>
              <a:t>We might look at something and feel a sense of awe and wonder.</a:t>
            </a:r>
          </a:p>
          <a:p>
            <a:endParaRPr lang="en-GB" dirty="0"/>
          </a:p>
          <a:p>
            <a:r>
              <a:rPr lang="en-GB" dirty="0" smtClean="0"/>
              <a:t>Can you think of any time in your life that this has happened to you?</a:t>
            </a:r>
            <a:endParaRPr lang="en-GB" dirty="0"/>
          </a:p>
        </p:txBody>
      </p:sp>
    </p:spTree>
    <p:extLst>
      <p:ext uri="{BB962C8B-B14F-4D97-AF65-F5344CB8AC3E}">
        <p14:creationId xmlns:p14="http://schemas.microsoft.com/office/powerpoint/2010/main" val="14819843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Spirituality might be… OW</a:t>
            </a:r>
            <a:endParaRPr lang="en-GB" dirty="0"/>
          </a:p>
        </p:txBody>
      </p:sp>
      <p:sp>
        <p:nvSpPr>
          <p:cNvPr id="3" name="Content Placeholder 2"/>
          <p:cNvSpPr>
            <a:spLocks noGrp="1"/>
          </p:cNvSpPr>
          <p:nvPr>
            <p:ph idx="1"/>
          </p:nvPr>
        </p:nvSpPr>
        <p:spPr/>
        <p:txBody>
          <a:bodyPr/>
          <a:lstStyle/>
          <a:p>
            <a:r>
              <a:rPr lang="en-GB" dirty="0" smtClean="0"/>
              <a:t>We might have moments when we see or experience challenges that make us think about others, and feel connected to other people in a whole range of ways.</a:t>
            </a:r>
            <a:endParaRPr lang="en-GB" dirty="0"/>
          </a:p>
          <a:p>
            <a:r>
              <a:rPr lang="en-GB" dirty="0" smtClean="0"/>
              <a:t>Can you think of any time in your life that this has happened to you?</a:t>
            </a:r>
          </a:p>
          <a:p>
            <a:r>
              <a:rPr lang="en-GB" dirty="0" smtClean="0"/>
              <a:t>Have you ever opened your heart to help others?</a:t>
            </a:r>
          </a:p>
          <a:p>
            <a:r>
              <a:rPr lang="en-GB" dirty="0" smtClean="0"/>
              <a:t>Has a challenging moment ever made you think of something greater?</a:t>
            </a:r>
            <a:endParaRPr lang="en-GB" dirty="0"/>
          </a:p>
        </p:txBody>
      </p:sp>
    </p:spTree>
    <p:extLst>
      <p:ext uri="{BB962C8B-B14F-4D97-AF65-F5344CB8AC3E}">
        <p14:creationId xmlns:p14="http://schemas.microsoft.com/office/powerpoint/2010/main" val="16700323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err="1" smtClean="0"/>
              <a:t>Kintsugi</a:t>
            </a:r>
            <a:r>
              <a:rPr lang="en-GB" sz="6000" dirty="0" smtClean="0"/>
              <a:t>… </a:t>
            </a:r>
            <a:endParaRPr lang="en-GB" sz="6000" dirty="0"/>
          </a:p>
        </p:txBody>
      </p:sp>
      <p:sp>
        <p:nvSpPr>
          <p:cNvPr id="3" name="Content Placeholder 2"/>
          <p:cNvSpPr>
            <a:spLocks noGrp="1"/>
          </p:cNvSpPr>
          <p:nvPr>
            <p:ph idx="1"/>
          </p:nvPr>
        </p:nvSpPr>
        <p:spPr>
          <a:xfrm>
            <a:off x="1295402" y="2450123"/>
            <a:ext cx="9601196" cy="3880339"/>
          </a:xfrm>
        </p:spPr>
        <p:txBody>
          <a:bodyPr/>
          <a:lstStyle/>
          <a:p>
            <a:pPr marL="0" indent="0">
              <a:buNone/>
            </a:pPr>
            <a:r>
              <a:rPr lang="en-GB" dirty="0" smtClean="0"/>
              <a:t>Sometimes when things go wrong, we can fix them in such a way that they become even better than before. How you respond to things can make life even better and more beautiful.</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Have you ever done this?</a:t>
            </a:r>
          </a:p>
          <a:p>
            <a:endParaRPr lang="en-GB"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1628" b="95116" l="667" r="99667"/>
                    </a14:imgEffect>
                  </a14:imgLayer>
                </a14:imgProps>
              </a:ext>
              <a:ext uri="{28A0092B-C50C-407E-A947-70E740481C1C}">
                <a14:useLocalDpi xmlns:a14="http://schemas.microsoft.com/office/drawing/2010/main" val="0"/>
              </a:ext>
            </a:extLst>
          </a:blip>
          <a:stretch>
            <a:fillRect/>
          </a:stretch>
        </p:blipFill>
        <p:spPr>
          <a:xfrm>
            <a:off x="1323002" y="3563185"/>
            <a:ext cx="3176477" cy="2276475"/>
          </a:xfrm>
          <a:prstGeom prst="rect">
            <a:avLst/>
          </a:prstGeom>
        </p:spPr>
      </p:pic>
      <p:pic>
        <p:nvPicPr>
          <p:cNvPr id="5" name="Picture 4"/>
          <p:cNvPicPr>
            <a:picLocks noChangeAspect="1"/>
          </p:cNvPicPr>
          <p:nvPr/>
        </p:nvPicPr>
        <p:blipFill>
          <a:blip r:embed="rId4">
            <a:extLst>
              <a:ext uri="{BEBA8EAE-BF5A-486C-A8C5-ECC9F3942E4B}">
                <a14:imgProps xmlns:a14="http://schemas.microsoft.com/office/drawing/2010/main">
                  <a14:imgLayer r:embed="rId5">
                    <a14:imgEffect>
                      <a14:backgroundRemoval t="9794" b="89691" l="1667" r="98667"/>
                    </a14:imgEffect>
                  </a14:imgLayer>
                </a14:imgProps>
              </a:ext>
              <a:ext uri="{28A0092B-C50C-407E-A947-70E740481C1C}">
                <a14:useLocalDpi xmlns:a14="http://schemas.microsoft.com/office/drawing/2010/main" val="0"/>
              </a:ext>
            </a:extLst>
          </a:blip>
          <a:stretch>
            <a:fillRect/>
          </a:stretch>
        </p:blipFill>
        <p:spPr>
          <a:xfrm>
            <a:off x="4653218" y="3563185"/>
            <a:ext cx="3520323" cy="2276475"/>
          </a:xfrm>
          <a:prstGeom prst="rect">
            <a:avLst/>
          </a:prstGeom>
        </p:spPr>
      </p:pic>
      <p:pic>
        <p:nvPicPr>
          <p:cNvPr id="6" name="Picture 5"/>
          <p:cNvPicPr>
            <a:picLocks noChangeAspect="1"/>
          </p:cNvPicPr>
          <p:nvPr/>
        </p:nvPicPr>
        <p:blipFill>
          <a:blip r:embed="rId6">
            <a:extLst>
              <a:ext uri="{BEBA8EAE-BF5A-486C-A8C5-ECC9F3942E4B}">
                <a14:imgProps xmlns:a14="http://schemas.microsoft.com/office/drawing/2010/main">
                  <a14:imgLayer r:embed="rId7">
                    <a14:imgEffect>
                      <a14:backgroundRemoval t="0" b="100000" l="9746" r="89831"/>
                    </a14:imgEffect>
                  </a14:imgLayer>
                </a14:imgProps>
              </a:ext>
              <a:ext uri="{28A0092B-C50C-407E-A947-70E740481C1C}">
                <a14:useLocalDpi xmlns:a14="http://schemas.microsoft.com/office/drawing/2010/main" val="0"/>
              </a:ext>
            </a:extLst>
          </a:blip>
          <a:stretch>
            <a:fillRect/>
          </a:stretch>
        </p:blipFill>
        <p:spPr>
          <a:xfrm>
            <a:off x="8173541" y="3399061"/>
            <a:ext cx="2247900" cy="2028825"/>
          </a:xfrm>
          <a:prstGeom prst="rect">
            <a:avLst/>
          </a:prstGeom>
        </p:spPr>
      </p:pic>
    </p:spTree>
    <p:extLst>
      <p:ext uri="{BB962C8B-B14F-4D97-AF65-F5344CB8AC3E}">
        <p14:creationId xmlns:p14="http://schemas.microsoft.com/office/powerpoint/2010/main" val="37479545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Spirituality can be… NOW</a:t>
            </a:r>
            <a:endParaRPr lang="en-GB" dirty="0"/>
          </a:p>
        </p:txBody>
      </p:sp>
      <p:sp>
        <p:nvSpPr>
          <p:cNvPr id="3" name="Content Placeholder 2"/>
          <p:cNvSpPr>
            <a:spLocks noGrp="1"/>
          </p:cNvSpPr>
          <p:nvPr>
            <p:ph idx="1"/>
          </p:nvPr>
        </p:nvSpPr>
        <p:spPr/>
        <p:txBody>
          <a:bodyPr>
            <a:normAutofit fontScale="92500"/>
          </a:bodyPr>
          <a:lstStyle/>
          <a:p>
            <a:r>
              <a:rPr lang="en-GB" dirty="0" smtClean="0"/>
              <a:t>It is really important to pay attention to how you are feeling NOW, and to take time to enjoy moments of joy and wonder that are happening RIGHT NOW.</a:t>
            </a:r>
          </a:p>
          <a:p>
            <a:r>
              <a:rPr lang="en-GB" dirty="0" smtClean="0"/>
              <a:t>It might be the joy of a piece of music, a painting or a beautiful moment in nature. It could be the words of a friend, a thoughtful moment of friendship or a loving gesture.</a:t>
            </a:r>
          </a:p>
          <a:p>
            <a:endParaRPr lang="en-GB" dirty="0"/>
          </a:p>
          <a:p>
            <a:r>
              <a:rPr lang="en-GB" dirty="0" smtClean="0"/>
              <a:t>Sometimes our heads are so full of what has gone on in the past, or what might happen in the future that we forget to enjoy the present. </a:t>
            </a:r>
            <a:endParaRPr lang="en-GB" dirty="0"/>
          </a:p>
        </p:txBody>
      </p:sp>
    </p:spTree>
    <p:extLst>
      <p:ext uri="{BB962C8B-B14F-4D97-AF65-F5344CB8AC3E}">
        <p14:creationId xmlns:p14="http://schemas.microsoft.com/office/powerpoint/2010/main" val="34618173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295399" y="657630"/>
            <a:ext cx="9794631" cy="5622680"/>
          </a:xfrm>
          <a:prstGeom prst="rect">
            <a:avLst/>
          </a:prstGeom>
        </p:spPr>
      </p:pic>
      <p:sp>
        <p:nvSpPr>
          <p:cNvPr id="2" name="Title 1"/>
          <p:cNvSpPr>
            <a:spLocks noGrp="1"/>
          </p:cNvSpPr>
          <p:nvPr>
            <p:ph type="title"/>
          </p:nvPr>
        </p:nvSpPr>
        <p:spPr/>
        <p:txBody>
          <a:bodyPr/>
          <a:lstStyle/>
          <a:p>
            <a:pPr algn="l"/>
            <a:r>
              <a:rPr lang="en-GB" dirty="0" smtClean="0"/>
              <a:t>Time to reflect</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p:txBody>
      </p:sp>
    </p:spTree>
    <p:extLst>
      <p:ext uri="{BB962C8B-B14F-4D97-AF65-F5344CB8AC3E}">
        <p14:creationId xmlns:p14="http://schemas.microsoft.com/office/powerpoint/2010/main" val="39720100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295399" y="657630"/>
            <a:ext cx="9794631" cy="5622680"/>
          </a:xfrm>
          <a:prstGeom prst="rect">
            <a:avLst/>
          </a:prstGeom>
        </p:spPr>
      </p:pic>
      <p:sp>
        <p:nvSpPr>
          <p:cNvPr id="2" name="Title 1"/>
          <p:cNvSpPr>
            <a:spLocks noGrp="1"/>
          </p:cNvSpPr>
          <p:nvPr>
            <p:ph type="title"/>
          </p:nvPr>
        </p:nvSpPr>
        <p:spPr/>
        <p:txBody>
          <a:bodyPr/>
          <a:lstStyle/>
          <a:p>
            <a:pPr algn="l"/>
            <a:r>
              <a:rPr lang="en-GB" dirty="0" smtClean="0"/>
              <a:t>Time to reflect</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Help us to understand the importance of paying attention to our own feelings and to the feelings of others.</a:t>
            </a:r>
          </a:p>
          <a:p>
            <a:pPr marL="0" indent="0">
              <a:buNone/>
            </a:pPr>
            <a:r>
              <a:rPr lang="en-GB" dirty="0" smtClean="0"/>
              <a:t>Help us to understand that true happiness is all around us, waiting to be discovered.</a:t>
            </a:r>
          </a:p>
          <a:p>
            <a:pPr marL="0" indent="0">
              <a:buNone/>
            </a:pPr>
            <a:r>
              <a:rPr lang="en-GB" dirty="0" smtClean="0"/>
              <a:t>Help us to see the beauty of our world, and to do our best to look after the special place that we live in.</a:t>
            </a:r>
          </a:p>
          <a:p>
            <a:pPr marL="0" indent="0">
              <a:buNone/>
            </a:pPr>
            <a:r>
              <a:rPr lang="en-GB" dirty="0" smtClean="0"/>
              <a:t>Help us to make the world a better place</a:t>
            </a:r>
            <a:endParaRPr lang="en-GB" dirty="0"/>
          </a:p>
        </p:txBody>
      </p:sp>
    </p:spTree>
    <p:extLst>
      <p:ext uri="{BB962C8B-B14F-4D97-AF65-F5344CB8AC3E}">
        <p14:creationId xmlns:p14="http://schemas.microsoft.com/office/powerpoint/2010/main" val="35801922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i="1" dirty="0" smtClean="0"/>
              <a:t>Love your neighbour as yourself</a:t>
            </a:r>
            <a:endParaRPr lang="en-GB" sz="6000" i="1" dirty="0"/>
          </a:p>
        </p:txBody>
      </p:sp>
      <p:sp>
        <p:nvSpPr>
          <p:cNvPr id="3" name="Content Placeholder 2"/>
          <p:cNvSpPr>
            <a:spLocks noGrp="1"/>
          </p:cNvSpPr>
          <p:nvPr>
            <p:ph idx="1"/>
          </p:nvPr>
        </p:nvSpPr>
        <p:spPr/>
        <p:txBody>
          <a:bodyPr>
            <a:normAutofit lnSpcReduction="10000"/>
          </a:bodyPr>
          <a:lstStyle/>
          <a:p>
            <a:pPr marL="0" indent="0">
              <a:buNone/>
            </a:pPr>
            <a:r>
              <a:rPr lang="en-GB" dirty="0" smtClean="0"/>
              <a:t>Being spiritual is all about those WOW moments, </a:t>
            </a:r>
          </a:p>
          <a:p>
            <a:pPr marL="0" indent="0">
              <a:buNone/>
            </a:pPr>
            <a:r>
              <a:rPr lang="en-GB" dirty="0"/>
              <a:t>t</a:t>
            </a:r>
            <a:r>
              <a:rPr lang="en-GB" dirty="0" smtClean="0"/>
              <a:t>hose OW moments</a:t>
            </a:r>
          </a:p>
          <a:p>
            <a:pPr marL="0" indent="0">
              <a:buNone/>
            </a:pPr>
            <a:r>
              <a:rPr lang="en-GB" dirty="0"/>
              <a:t>t</a:t>
            </a:r>
            <a:r>
              <a:rPr lang="en-GB" dirty="0" smtClean="0"/>
              <a:t>hose NOW moments.</a:t>
            </a:r>
          </a:p>
          <a:p>
            <a:pPr marL="0" indent="0">
              <a:buNone/>
            </a:pPr>
            <a:endParaRPr lang="en-GB" dirty="0"/>
          </a:p>
          <a:p>
            <a:pPr marL="0" indent="0">
              <a:buNone/>
            </a:pPr>
            <a:r>
              <a:rPr lang="en-GB" dirty="0" smtClean="0"/>
              <a:t>It is also about connecting with each other, caring for our world and showing love every day.</a:t>
            </a:r>
          </a:p>
          <a:p>
            <a:pPr marL="0" indent="0">
              <a:buNone/>
            </a:pPr>
            <a:r>
              <a:rPr lang="en-GB" dirty="0" err="1" smtClean="0"/>
              <a:t>Stanion</a:t>
            </a:r>
            <a:r>
              <a:rPr lang="en-GB" dirty="0" smtClean="0"/>
              <a:t> Primary School: Love, Inspire, Flourish, Embrace</a:t>
            </a:r>
          </a:p>
          <a:p>
            <a:endParaRPr lang="en-GB" dirty="0"/>
          </a:p>
        </p:txBody>
      </p:sp>
    </p:spTree>
    <p:extLst>
      <p:ext uri="{BB962C8B-B14F-4D97-AF65-F5344CB8AC3E}">
        <p14:creationId xmlns:p14="http://schemas.microsoft.com/office/powerpoint/2010/main" val="3320903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4413" y="982132"/>
            <a:ext cx="10001249" cy="1303867"/>
          </a:xfrm>
        </p:spPr>
        <p:txBody>
          <a:bodyPr>
            <a:noAutofit/>
          </a:bodyPr>
          <a:lstStyle/>
          <a:p>
            <a:r>
              <a:rPr lang="en-GB" sz="1800" b="1" dirty="0" smtClean="0"/>
              <a:t/>
            </a:r>
            <a:br>
              <a:rPr lang="en-GB" sz="1800" b="1" dirty="0" smtClean="0"/>
            </a:br>
            <a:r>
              <a:rPr lang="en-GB" sz="1800" b="1" dirty="0"/>
              <a:t/>
            </a:r>
            <a:br>
              <a:rPr lang="en-GB" sz="1800" b="1" dirty="0"/>
            </a:br>
            <a:r>
              <a:rPr lang="en-GB" sz="1800" b="1" dirty="0" smtClean="0"/>
              <a:t/>
            </a:r>
            <a:br>
              <a:rPr lang="en-GB" sz="1800" b="1" dirty="0" smtClean="0"/>
            </a:br>
            <a:r>
              <a:rPr lang="en-GB" sz="1800" b="1" dirty="0"/>
              <a:t/>
            </a:r>
            <a:br>
              <a:rPr lang="en-GB" sz="1800" b="1" dirty="0"/>
            </a:br>
            <a:r>
              <a:rPr lang="en-GB" sz="1800" b="1" dirty="0" smtClean="0"/>
              <a:t/>
            </a:r>
            <a:br>
              <a:rPr lang="en-GB" sz="1800" b="1" dirty="0" smtClean="0"/>
            </a:br>
            <a:r>
              <a:rPr lang="en-GB" sz="1800" b="1" dirty="0"/>
              <a:t/>
            </a:r>
            <a:br>
              <a:rPr lang="en-GB" sz="1800" b="1" dirty="0"/>
            </a:br>
            <a:r>
              <a:rPr lang="en-GB" sz="1800" b="1" dirty="0" smtClean="0"/>
              <a:t/>
            </a:r>
            <a:br>
              <a:rPr lang="en-GB" sz="1800" b="1" dirty="0" smtClean="0"/>
            </a:br>
            <a:r>
              <a:rPr lang="en-GB" sz="1800" b="1" dirty="0"/>
              <a:t/>
            </a:r>
            <a:br>
              <a:rPr lang="en-GB" sz="1800" b="1" dirty="0"/>
            </a:br>
            <a:r>
              <a:rPr lang="en-GB" sz="1800" b="1" dirty="0" smtClean="0"/>
              <a:t/>
            </a:r>
            <a:br>
              <a:rPr lang="en-GB" sz="1800" b="1" dirty="0" smtClean="0"/>
            </a:br>
            <a:r>
              <a:rPr lang="en-GB" sz="1800" b="1" dirty="0"/>
              <a:t/>
            </a:r>
            <a:br>
              <a:rPr lang="en-GB" sz="1800" b="1" dirty="0"/>
            </a:br>
            <a:r>
              <a:rPr lang="en-GB" sz="1800" b="1" dirty="0" smtClean="0"/>
              <a:t/>
            </a:r>
            <a:br>
              <a:rPr lang="en-GB" sz="1800" b="1" dirty="0" smtClean="0"/>
            </a:br>
            <a:r>
              <a:rPr lang="en-GB" sz="1800" b="1" dirty="0"/>
              <a:t/>
            </a:r>
            <a:br>
              <a:rPr lang="en-GB" sz="1800" b="1" dirty="0"/>
            </a:br>
            <a:r>
              <a:rPr lang="en-GB" sz="1800" b="1" dirty="0" smtClean="0"/>
              <a:t/>
            </a:r>
            <a:br>
              <a:rPr lang="en-GB" sz="1800" b="1" dirty="0" smtClean="0"/>
            </a:br>
            <a:r>
              <a:rPr lang="en-GB" sz="1800" b="1" dirty="0"/>
              <a:t/>
            </a:r>
            <a:br>
              <a:rPr lang="en-GB" sz="1800" b="1" dirty="0"/>
            </a:br>
            <a:r>
              <a:rPr lang="en-GB" sz="1800" b="1" dirty="0" smtClean="0"/>
              <a:t>Prayer </a:t>
            </a:r>
            <a:r>
              <a:rPr lang="en-GB" sz="1800" dirty="0"/>
              <a:t/>
            </a:r>
            <a:br>
              <a:rPr lang="en-GB" sz="1800" dirty="0"/>
            </a:br>
            <a:r>
              <a:rPr lang="en-GB" sz="1800" dirty="0"/>
              <a:t>Mysterious God, </a:t>
            </a:r>
            <a:br>
              <a:rPr lang="en-GB" sz="1800" dirty="0"/>
            </a:br>
            <a:r>
              <a:rPr lang="en-GB" sz="1800" dirty="0"/>
              <a:t>Most of the time we can explain what happens in the world by </a:t>
            </a:r>
            <a:r>
              <a:rPr lang="en-GB" sz="1800" dirty="0" smtClean="0"/>
              <a:t>science</a:t>
            </a:r>
            <a:br>
              <a:rPr lang="en-GB" sz="1800" dirty="0" smtClean="0"/>
            </a:br>
            <a:r>
              <a:rPr lang="en-GB" sz="1800" dirty="0" smtClean="0"/>
              <a:t> </a:t>
            </a:r>
            <a:r>
              <a:rPr lang="en-GB" sz="1800" dirty="0"/>
              <a:t>But sometimes we may see a glimpse of something beyond: </a:t>
            </a:r>
            <a:br>
              <a:rPr lang="en-GB" sz="1800" dirty="0"/>
            </a:br>
            <a:r>
              <a:rPr lang="en-GB" sz="1800" dirty="0"/>
              <a:t>The joy of making a new friend, </a:t>
            </a:r>
            <a:br>
              <a:rPr lang="en-GB" sz="1800" dirty="0"/>
            </a:br>
            <a:r>
              <a:rPr lang="en-GB" sz="1800" dirty="0"/>
              <a:t>The excitement of being able to do something today which we couldn’t do yesterday</a:t>
            </a:r>
            <a:r>
              <a:rPr lang="en-GB" sz="1800" dirty="0" smtClean="0"/>
              <a:t>,</a:t>
            </a:r>
            <a:br>
              <a:rPr lang="en-GB" sz="1800" dirty="0" smtClean="0"/>
            </a:br>
            <a:r>
              <a:rPr lang="en-GB" sz="1800" dirty="0" smtClean="0"/>
              <a:t> </a:t>
            </a:r>
            <a:r>
              <a:rPr lang="en-GB" sz="1800" dirty="0"/>
              <a:t>The delight of warm sun on our faces or splashing in cold puddles. </a:t>
            </a:r>
            <a:br>
              <a:rPr lang="en-GB" sz="1800" dirty="0"/>
            </a:br>
            <a:r>
              <a:rPr lang="en-GB" sz="1800" dirty="0"/>
              <a:t>In these </a:t>
            </a:r>
            <a:r>
              <a:rPr lang="en-GB" sz="1800" b="1" i="1" dirty="0"/>
              <a:t>wow</a:t>
            </a:r>
            <a:r>
              <a:rPr lang="en-GB" sz="1800" dirty="0"/>
              <a:t> moments, when we’re aware of something beyond, Help us to be open to the idea </a:t>
            </a:r>
            <a:r>
              <a:rPr lang="en-GB" sz="1800" dirty="0" smtClean="0"/>
              <a:t>of you, </a:t>
            </a:r>
            <a:r>
              <a:rPr lang="en-GB" sz="1800" dirty="0"/>
              <a:t>God. </a:t>
            </a:r>
            <a:br>
              <a:rPr lang="en-GB" sz="1800" dirty="0"/>
            </a:br>
            <a:r>
              <a:rPr lang="en-GB" sz="1800" dirty="0"/>
              <a:t> </a:t>
            </a:r>
            <a:br>
              <a:rPr lang="en-GB" sz="1800" dirty="0"/>
            </a:br>
            <a:r>
              <a:rPr lang="en-GB" sz="1800" dirty="0"/>
              <a:t>Comforting God,  </a:t>
            </a:r>
            <a:br>
              <a:rPr lang="en-GB" sz="1800" dirty="0"/>
            </a:br>
            <a:r>
              <a:rPr lang="en-GB" sz="1800" dirty="0" smtClean="0"/>
              <a:t>Most </a:t>
            </a:r>
            <a:r>
              <a:rPr lang="en-GB" sz="1800" dirty="0"/>
              <a:t>of the time we feel safe and secure </a:t>
            </a:r>
            <a:br>
              <a:rPr lang="en-GB" sz="1800" dirty="0"/>
            </a:br>
            <a:r>
              <a:rPr lang="en-GB" sz="1800" dirty="0" smtClean="0"/>
              <a:t>But </a:t>
            </a:r>
            <a:r>
              <a:rPr lang="en-GB" sz="1800" dirty="0"/>
              <a:t>sometimes life can be difficult and painful and we long for something beyond: </a:t>
            </a:r>
            <a:br>
              <a:rPr lang="en-GB" sz="1800" dirty="0"/>
            </a:br>
            <a:r>
              <a:rPr lang="en-GB" sz="1800" dirty="0"/>
              <a:t>Someone who understands what it’s like to be alone, </a:t>
            </a:r>
            <a:br>
              <a:rPr lang="en-GB" sz="1800" dirty="0"/>
            </a:br>
            <a:r>
              <a:rPr lang="en-GB" sz="1800" dirty="0"/>
              <a:t>Or let down by friends, </a:t>
            </a:r>
            <a:br>
              <a:rPr lang="en-GB" sz="1800" dirty="0"/>
            </a:br>
            <a:r>
              <a:rPr lang="en-GB" sz="1800" dirty="0"/>
              <a:t>Or feel like they have nowhere to call home. </a:t>
            </a:r>
            <a:br>
              <a:rPr lang="en-GB" sz="1800" dirty="0"/>
            </a:br>
            <a:r>
              <a:rPr lang="en-GB" sz="1800" dirty="0"/>
              <a:t>In these </a:t>
            </a:r>
            <a:r>
              <a:rPr lang="en-GB" sz="1800" b="1" i="1" dirty="0"/>
              <a:t>ow</a:t>
            </a:r>
            <a:r>
              <a:rPr lang="en-GB" sz="1800" b="1" dirty="0"/>
              <a:t> </a:t>
            </a:r>
            <a:r>
              <a:rPr lang="en-GB" sz="1800" dirty="0"/>
              <a:t>moments, help us to be open to something beyond And brave enough to reach out and pray. </a:t>
            </a:r>
            <a:br>
              <a:rPr lang="en-GB" sz="1800" dirty="0"/>
            </a:br>
            <a:r>
              <a:rPr lang="en-GB" sz="1800" dirty="0"/>
              <a:t> </a:t>
            </a:r>
            <a:br>
              <a:rPr lang="en-GB" sz="1800" dirty="0"/>
            </a:br>
            <a:r>
              <a:rPr lang="en-GB" sz="1800" dirty="0"/>
              <a:t>Constant God, </a:t>
            </a:r>
            <a:br>
              <a:rPr lang="en-GB" sz="1800" dirty="0"/>
            </a:br>
            <a:r>
              <a:rPr lang="en-GB" sz="1800" dirty="0"/>
              <a:t>Most of the time we are busy running or learning or playing, </a:t>
            </a:r>
            <a:br>
              <a:rPr lang="en-GB" sz="1800" dirty="0"/>
            </a:br>
            <a:r>
              <a:rPr lang="en-GB" sz="1800" dirty="0"/>
              <a:t>But sometimes it’s good simply to be, help us then to glimpse something beyond the everyday: </a:t>
            </a:r>
            <a:br>
              <a:rPr lang="en-GB" sz="1800" dirty="0"/>
            </a:br>
            <a:r>
              <a:rPr lang="en-GB" sz="1800" dirty="0"/>
              <a:t>When we are still, </a:t>
            </a:r>
            <a:br>
              <a:rPr lang="en-GB" sz="1800" dirty="0"/>
            </a:br>
            <a:r>
              <a:rPr lang="en-GB" sz="1800" dirty="0"/>
              <a:t>When we are present to ourselves, When there is nothing to distract us. </a:t>
            </a:r>
            <a:br>
              <a:rPr lang="en-GB" sz="1800" dirty="0"/>
            </a:br>
            <a:r>
              <a:rPr lang="en-GB" sz="1800" dirty="0"/>
              <a:t>In these </a:t>
            </a:r>
            <a:r>
              <a:rPr lang="en-GB" sz="1800" b="1" i="1" dirty="0"/>
              <a:t>now</a:t>
            </a:r>
            <a:r>
              <a:rPr lang="en-GB" sz="1800" dirty="0"/>
              <a:t> moments, help us to be open your possibility God And help us to pray. </a:t>
            </a:r>
            <a:br>
              <a:rPr lang="en-GB" sz="1800" dirty="0"/>
            </a:br>
            <a:endParaRPr lang="en-GB" sz="1800" dirty="0"/>
          </a:p>
        </p:txBody>
      </p:sp>
      <p:sp>
        <p:nvSpPr>
          <p:cNvPr id="3" name="Content Placeholder 2"/>
          <p:cNvSpPr>
            <a:spLocks noGrp="1"/>
          </p:cNvSpPr>
          <p:nvPr>
            <p:ph idx="1"/>
          </p:nvPr>
        </p:nvSpPr>
        <p:spPr/>
        <p:txBody>
          <a:bodyPr/>
          <a:lstStyle/>
          <a:p>
            <a:endParaRPr lang="en-GB" dirty="0" smtClean="0"/>
          </a:p>
          <a:p>
            <a:endParaRPr lang="en-GB" dirty="0"/>
          </a:p>
          <a:p>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39558242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6" descr="For Children – Inspirational Poem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50511" y="515815"/>
            <a:ext cx="4400720" cy="5791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3889" y="515815"/>
            <a:ext cx="6002216" cy="6002216"/>
          </a:xfrm>
          <a:prstGeom prst="rect">
            <a:avLst/>
          </a:prstGeom>
        </p:spPr>
      </p:pic>
    </p:spTree>
    <p:extLst>
      <p:ext uri="{BB962C8B-B14F-4D97-AF65-F5344CB8AC3E}">
        <p14:creationId xmlns:p14="http://schemas.microsoft.com/office/powerpoint/2010/main" val="27920465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a:xfrm>
            <a:off x="1069975" y="1730376"/>
            <a:ext cx="9144000" cy="1655762"/>
          </a:xfrm>
        </p:spPr>
        <p:txBody>
          <a:bodyPr/>
          <a:lstStyle/>
          <a:p>
            <a:endParaRPr lang="en-GB"/>
          </a:p>
        </p:txBody>
      </p:sp>
      <p:pic>
        <p:nvPicPr>
          <p:cNvPr id="5" name="Picture 4" descr="See the source image"/>
          <p:cNvPicPr/>
          <p:nvPr/>
        </p:nvPicPr>
        <p:blipFill rotWithShape="1">
          <a:blip r:embed="rId2">
            <a:extLst>
              <a:ext uri="{28A0092B-C50C-407E-A947-70E740481C1C}">
                <a14:useLocalDpi xmlns:a14="http://schemas.microsoft.com/office/drawing/2010/main" val="0"/>
              </a:ext>
            </a:extLst>
          </a:blip>
          <a:srcRect b="6763"/>
          <a:stretch/>
        </p:blipFill>
        <p:spPr bwMode="auto">
          <a:xfrm>
            <a:off x="433755" y="187569"/>
            <a:ext cx="11289322" cy="656492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410593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b="18438"/>
          <a:stretch/>
        </p:blipFill>
        <p:spPr>
          <a:xfrm>
            <a:off x="563930" y="720845"/>
            <a:ext cx="5015017" cy="508207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5323" y="720845"/>
            <a:ext cx="5205046" cy="5420977"/>
          </a:xfrm>
          <a:prstGeom prst="rect">
            <a:avLst/>
          </a:prstGeom>
        </p:spPr>
      </p:pic>
    </p:spTree>
    <p:extLst>
      <p:ext uri="{BB962C8B-B14F-4D97-AF65-F5344CB8AC3E}">
        <p14:creationId xmlns:p14="http://schemas.microsoft.com/office/powerpoint/2010/main" val="17702466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Spirituality project</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t>Reception: Increase an awareness of myself and others</a:t>
            </a:r>
          </a:p>
          <a:p>
            <a:r>
              <a:rPr lang="en-GB" dirty="0" smtClean="0"/>
              <a:t>I am unique and special, my friend is unique and special</a:t>
            </a:r>
          </a:p>
          <a:p>
            <a:r>
              <a:rPr lang="en-GB" dirty="0" smtClean="0"/>
              <a:t>Awe and Wonder- ‘Magic pictures’</a:t>
            </a:r>
          </a:p>
          <a:p>
            <a:r>
              <a:rPr lang="en-GB" dirty="0" smtClean="0"/>
              <a:t>Look out of the window- what wow things can you see? Opening doors.</a:t>
            </a:r>
          </a:p>
          <a:p>
            <a:r>
              <a:rPr lang="en-GB" b="1" dirty="0" smtClean="0"/>
              <a:t>Y1 and 2: Increase awareness of our world and the beauty around us</a:t>
            </a:r>
          </a:p>
          <a:p>
            <a:r>
              <a:rPr lang="en-GB" dirty="0" smtClean="0"/>
              <a:t>Responding to beautiful music and pictures- reflect</a:t>
            </a:r>
          </a:p>
          <a:p>
            <a:r>
              <a:rPr lang="en-GB" dirty="0" smtClean="0"/>
              <a:t>Things that are difficult can be sorted out, and end up stronger and more beautiful than before, if we are open-minded and positive.</a:t>
            </a:r>
          </a:p>
          <a:p>
            <a:r>
              <a:rPr lang="en-GB" dirty="0" smtClean="0"/>
              <a:t>Torn pictures </a:t>
            </a:r>
            <a:r>
              <a:rPr lang="en-GB" dirty="0" err="1" smtClean="0"/>
              <a:t>etc</a:t>
            </a:r>
            <a:r>
              <a:rPr lang="en-GB" dirty="0" smtClean="0"/>
              <a:t>- put them back together, creatively </a:t>
            </a:r>
            <a:r>
              <a:rPr lang="en-GB" smtClean="0"/>
              <a:t>and beautifully.</a:t>
            </a:r>
            <a:endParaRPr lang="en-GB" dirty="0" smtClean="0"/>
          </a:p>
          <a:p>
            <a:endParaRPr lang="en-GB" dirty="0"/>
          </a:p>
        </p:txBody>
      </p:sp>
      <p:pic>
        <p:nvPicPr>
          <p:cNvPr id="4" name="Picture 3" descr="See the source image"/>
          <p:cNvPicPr/>
          <p:nvPr/>
        </p:nvPicPr>
        <p:blipFill rotWithShape="1">
          <a:blip r:embed="rId2">
            <a:extLst>
              <a:ext uri="{28A0092B-C50C-407E-A947-70E740481C1C}">
                <a14:useLocalDpi xmlns:a14="http://schemas.microsoft.com/office/drawing/2010/main" val="0"/>
              </a:ext>
            </a:extLst>
          </a:blip>
          <a:srcRect b="6763"/>
          <a:stretch/>
        </p:blipFill>
        <p:spPr bwMode="auto">
          <a:xfrm>
            <a:off x="8287114" y="711199"/>
            <a:ext cx="2914286" cy="1574800"/>
          </a:xfrm>
          <a:prstGeom prst="rect">
            <a:avLst/>
          </a:prstGeom>
          <a:noFill/>
          <a:ln>
            <a:noFill/>
          </a:ln>
          <a:extLst>
            <a:ext uri="{53640926-AAD7-44D8-BBD7-CCE9431645EC}">
              <a14:shadowObscured xmlns:a14="http://schemas.microsoft.com/office/drawing/2010/main"/>
            </a:ext>
          </a:extLst>
        </p:spPr>
      </p:pic>
      <p:pic>
        <p:nvPicPr>
          <p:cNvPr id="5" name="Picture 4" descr="See the source image"/>
          <p:cNvPicPr/>
          <p:nvPr/>
        </p:nvPicPr>
        <p:blipFill rotWithShape="1">
          <a:blip r:embed="rId2">
            <a:extLst>
              <a:ext uri="{28A0092B-C50C-407E-A947-70E740481C1C}">
                <a14:useLocalDpi xmlns:a14="http://schemas.microsoft.com/office/drawing/2010/main" val="0"/>
              </a:ext>
            </a:extLst>
          </a:blip>
          <a:srcRect b="6763"/>
          <a:stretch/>
        </p:blipFill>
        <p:spPr bwMode="auto">
          <a:xfrm>
            <a:off x="990600" y="711199"/>
            <a:ext cx="2914286" cy="15748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05845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Spirituality project</a:t>
            </a:r>
            <a:endParaRPr lang="en-GB" dirty="0"/>
          </a:p>
        </p:txBody>
      </p:sp>
      <p:sp>
        <p:nvSpPr>
          <p:cNvPr id="3" name="Content Placeholder 2"/>
          <p:cNvSpPr>
            <a:spLocks noGrp="1"/>
          </p:cNvSpPr>
          <p:nvPr>
            <p:ph idx="1"/>
          </p:nvPr>
        </p:nvSpPr>
        <p:spPr/>
        <p:txBody>
          <a:bodyPr>
            <a:normAutofit/>
          </a:bodyPr>
          <a:lstStyle/>
          <a:p>
            <a:pPr marL="0" indent="0">
              <a:buNone/>
            </a:pPr>
            <a:r>
              <a:rPr lang="en-GB" b="1" dirty="0" smtClean="0"/>
              <a:t>Year 3 and 4</a:t>
            </a:r>
          </a:p>
          <a:p>
            <a:r>
              <a:rPr lang="en-GB" dirty="0"/>
              <a:t>Responding to beautiful music and pictures</a:t>
            </a:r>
          </a:p>
          <a:p>
            <a:r>
              <a:rPr lang="en-GB" dirty="0"/>
              <a:t>Create a picture that will inspire others to reflect- </a:t>
            </a:r>
            <a:endParaRPr lang="en-GB" dirty="0" smtClean="0"/>
          </a:p>
          <a:p>
            <a:pPr marL="0" indent="0">
              <a:buNone/>
            </a:pPr>
            <a:r>
              <a:rPr lang="en-GB" dirty="0" smtClean="0"/>
              <a:t>can </a:t>
            </a:r>
            <a:r>
              <a:rPr lang="en-GB" dirty="0"/>
              <a:t>you think of a question to encourage that </a:t>
            </a:r>
            <a:r>
              <a:rPr lang="en-GB" dirty="0" smtClean="0"/>
              <a:t>thought and reflection</a:t>
            </a:r>
            <a:r>
              <a:rPr lang="en-GB" dirty="0"/>
              <a:t>?</a:t>
            </a:r>
          </a:p>
          <a:p>
            <a:pPr marL="0" indent="0">
              <a:buNone/>
            </a:pPr>
            <a:endParaRPr lang="en-GB" dirty="0" smtClean="0"/>
          </a:p>
          <a:p>
            <a:pPr marL="0" indent="0">
              <a:buNone/>
            </a:pPr>
            <a:r>
              <a:rPr lang="en-GB" b="1" dirty="0" smtClean="0"/>
              <a:t>Write a prayer of </a:t>
            </a:r>
            <a:r>
              <a:rPr lang="en-GB" b="1" dirty="0" err="1" smtClean="0"/>
              <a:t>relection</a:t>
            </a:r>
            <a:r>
              <a:rPr lang="en-GB" b="1" dirty="0" smtClean="0"/>
              <a:t>.</a:t>
            </a:r>
          </a:p>
        </p:txBody>
      </p:sp>
      <p:pic>
        <p:nvPicPr>
          <p:cNvPr id="5" name="Picture 4" descr="See the source image"/>
          <p:cNvPicPr/>
          <p:nvPr/>
        </p:nvPicPr>
        <p:blipFill rotWithShape="1">
          <a:blip r:embed="rId2">
            <a:extLst>
              <a:ext uri="{28A0092B-C50C-407E-A947-70E740481C1C}">
                <a14:useLocalDpi xmlns:a14="http://schemas.microsoft.com/office/drawing/2010/main" val="0"/>
              </a:ext>
            </a:extLst>
          </a:blip>
          <a:srcRect b="6763"/>
          <a:stretch/>
        </p:blipFill>
        <p:spPr bwMode="auto">
          <a:xfrm>
            <a:off x="8287114" y="711199"/>
            <a:ext cx="2914286" cy="1574800"/>
          </a:xfrm>
          <a:prstGeom prst="rect">
            <a:avLst/>
          </a:prstGeom>
          <a:noFill/>
          <a:ln>
            <a:noFill/>
          </a:ln>
          <a:extLst>
            <a:ext uri="{53640926-AAD7-44D8-BBD7-CCE9431645EC}">
              <a14:shadowObscured xmlns:a14="http://schemas.microsoft.com/office/drawing/2010/main"/>
            </a:ext>
          </a:extLst>
        </p:spPr>
      </p:pic>
      <p:pic>
        <p:nvPicPr>
          <p:cNvPr id="6" name="Picture 5" descr="See the source image"/>
          <p:cNvPicPr/>
          <p:nvPr/>
        </p:nvPicPr>
        <p:blipFill rotWithShape="1">
          <a:blip r:embed="rId2">
            <a:extLst>
              <a:ext uri="{28A0092B-C50C-407E-A947-70E740481C1C}">
                <a14:useLocalDpi xmlns:a14="http://schemas.microsoft.com/office/drawing/2010/main" val="0"/>
              </a:ext>
            </a:extLst>
          </a:blip>
          <a:srcRect b="6763"/>
          <a:stretch/>
        </p:blipFill>
        <p:spPr bwMode="auto">
          <a:xfrm>
            <a:off x="1138601" y="711199"/>
            <a:ext cx="2914286" cy="15748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026449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Spirituality project</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b="1" dirty="0" smtClean="0"/>
              <a:t>Year 5 and 6</a:t>
            </a:r>
          </a:p>
          <a:p>
            <a:pPr marL="0" indent="0">
              <a:buNone/>
            </a:pPr>
            <a:r>
              <a:rPr lang="en-GB" b="1" dirty="0" smtClean="0"/>
              <a:t>The joy of…</a:t>
            </a:r>
          </a:p>
          <a:p>
            <a:pPr marL="0" indent="0">
              <a:buNone/>
            </a:pPr>
            <a:r>
              <a:rPr lang="en-GB" b="1" dirty="0" smtClean="0"/>
              <a:t>The excitement of …</a:t>
            </a:r>
          </a:p>
          <a:p>
            <a:pPr marL="0" indent="0">
              <a:buNone/>
            </a:pPr>
            <a:r>
              <a:rPr lang="en-GB" b="1" dirty="0" smtClean="0"/>
              <a:t>The delight of…</a:t>
            </a:r>
          </a:p>
          <a:p>
            <a:pPr marL="0" indent="0">
              <a:buNone/>
            </a:pPr>
            <a:r>
              <a:rPr lang="en-GB" b="1" dirty="0" smtClean="0"/>
              <a:t>The pain of …</a:t>
            </a:r>
          </a:p>
          <a:p>
            <a:pPr marL="0" indent="0">
              <a:buNone/>
            </a:pPr>
            <a:r>
              <a:rPr lang="en-GB" b="1" dirty="0" smtClean="0"/>
              <a:t>The bravery to … </a:t>
            </a:r>
          </a:p>
          <a:p>
            <a:pPr marL="0" indent="0">
              <a:buNone/>
            </a:pPr>
            <a:r>
              <a:rPr lang="en-GB" b="1" dirty="0" smtClean="0"/>
              <a:t>The quiet of …</a:t>
            </a:r>
          </a:p>
          <a:p>
            <a:pPr marL="0" indent="0">
              <a:buNone/>
            </a:pPr>
            <a:r>
              <a:rPr lang="en-GB" b="1" dirty="0" smtClean="0"/>
              <a:t>The chance to …</a:t>
            </a:r>
          </a:p>
        </p:txBody>
      </p:sp>
      <p:pic>
        <p:nvPicPr>
          <p:cNvPr id="4" name="Picture 3" descr="See the source image"/>
          <p:cNvPicPr/>
          <p:nvPr/>
        </p:nvPicPr>
        <p:blipFill rotWithShape="1">
          <a:blip r:embed="rId2">
            <a:extLst>
              <a:ext uri="{28A0092B-C50C-407E-A947-70E740481C1C}">
                <a14:useLocalDpi xmlns:a14="http://schemas.microsoft.com/office/drawing/2010/main" val="0"/>
              </a:ext>
            </a:extLst>
          </a:blip>
          <a:srcRect b="6763"/>
          <a:stretch/>
        </p:blipFill>
        <p:spPr bwMode="auto">
          <a:xfrm>
            <a:off x="8287114" y="711199"/>
            <a:ext cx="2914286" cy="1574800"/>
          </a:xfrm>
          <a:prstGeom prst="rect">
            <a:avLst/>
          </a:prstGeom>
          <a:noFill/>
          <a:ln>
            <a:noFill/>
          </a:ln>
          <a:extLst>
            <a:ext uri="{53640926-AAD7-44D8-BBD7-CCE9431645EC}">
              <a14:shadowObscured xmlns:a14="http://schemas.microsoft.com/office/drawing/2010/main"/>
            </a:ext>
          </a:extLst>
        </p:spPr>
      </p:pic>
      <p:pic>
        <p:nvPicPr>
          <p:cNvPr id="5" name="Picture 4" descr="See the source image"/>
          <p:cNvPicPr/>
          <p:nvPr/>
        </p:nvPicPr>
        <p:blipFill rotWithShape="1">
          <a:blip r:embed="rId2">
            <a:extLst>
              <a:ext uri="{28A0092B-C50C-407E-A947-70E740481C1C}">
                <a14:useLocalDpi xmlns:a14="http://schemas.microsoft.com/office/drawing/2010/main" val="0"/>
              </a:ext>
            </a:extLst>
          </a:blip>
          <a:srcRect b="6763"/>
          <a:stretch/>
        </p:blipFill>
        <p:spPr bwMode="auto">
          <a:xfrm>
            <a:off x="990600" y="711199"/>
            <a:ext cx="2914286" cy="15748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704574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2651</TotalTime>
  <Words>1061</Words>
  <Application>Microsoft Office PowerPoint</Application>
  <PresentationFormat>Widescreen</PresentationFormat>
  <Paragraphs>75</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Comic Sans MS</vt:lpstr>
      <vt:lpstr>Garamond</vt:lpstr>
      <vt:lpstr>Lucida Handwriting</vt:lpstr>
      <vt:lpstr>Organic</vt:lpstr>
      <vt:lpstr>PowerPoint Presentation</vt:lpstr>
      <vt:lpstr>Spirituality at Stanion Church of England Primary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Spirituality is… WOW</vt:lpstr>
      <vt:lpstr>Spirituality might be… OW</vt:lpstr>
      <vt:lpstr>Kintsugi… </vt:lpstr>
      <vt:lpstr>Spirituality can be… NOW</vt:lpstr>
      <vt:lpstr>Time to reflect</vt:lpstr>
      <vt:lpstr>Time to reflect</vt:lpstr>
      <vt:lpstr>Love your neighbour as yourself</vt:lpstr>
      <vt:lpstr>              Prayer  Mysterious God,  Most of the time we can explain what happens in the world by science  But sometimes we may see a glimpse of something beyond:  The joy of making a new friend,  The excitement of being able to do something today which we couldn’t do yesterday,  The delight of warm sun on our faces or splashing in cold puddles.  In these wow moments, when we’re aware of something beyond, Help us to be open to the idea of you, God.    Comforting God,   Most of the time we feel safe and secure  But sometimes life can be difficult and painful and we long for something beyond:  Someone who understands what it’s like to be alone,  Or let down by friends,  Or feel like they have nowhere to call home.  In these ow moments, help us to be open to something beyond And brave enough to reach out and pray.    Constant God,  Most of the time we are busy running or learning or playing,  But sometimes it’s good simply to be, help us then to glimpse something beyond the everyday:  When we are still,  When we are present to ourselves, When there is nothing to distract us.  In these now moments, help us to be open your possibility God And help us to pray.  </vt:lpstr>
      <vt:lpstr>PowerPoint Presentation</vt:lpstr>
      <vt:lpstr>PowerPoint Presentation</vt:lpstr>
      <vt:lpstr>PowerPoint Presentation</vt:lpstr>
      <vt:lpstr>Spirituality project</vt:lpstr>
      <vt:lpstr>Spirituality project</vt:lpstr>
      <vt:lpstr>Spirituality project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Spirituality at Stanion Church of England Primary School</dc:title>
  <dc:creator>Sandy Ettridge</dc:creator>
  <cp:lastModifiedBy>Wayne Jones</cp:lastModifiedBy>
  <cp:revision>23</cp:revision>
  <dcterms:created xsi:type="dcterms:W3CDTF">2022-01-12T18:50:47Z</dcterms:created>
  <dcterms:modified xsi:type="dcterms:W3CDTF">2022-01-20T16:00:12Z</dcterms:modified>
</cp:coreProperties>
</file>