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334" r:id="rId5"/>
    <p:sldId id="302" r:id="rId6"/>
    <p:sldId id="322" r:id="rId7"/>
    <p:sldId id="325" r:id="rId8"/>
    <p:sldId id="303" r:id="rId9"/>
    <p:sldId id="304" r:id="rId10"/>
    <p:sldId id="321" r:id="rId11"/>
    <p:sldId id="332" r:id="rId12"/>
    <p:sldId id="329" r:id="rId13"/>
    <p:sldId id="330" r:id="rId14"/>
    <p:sldId id="328" r:id="rId15"/>
    <p:sldId id="326" r:id="rId16"/>
    <p:sldId id="327" r:id="rId17"/>
    <p:sldId id="28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73537" autoAdjust="0"/>
  </p:normalViewPr>
  <p:slideViewPr>
    <p:cSldViewPr>
      <p:cViewPr varScale="1">
        <p:scale>
          <a:sx n="83" d="100"/>
          <a:sy n="83" d="100"/>
        </p:scale>
        <p:origin x="91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17/09/2025</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GB" dirty="0"/>
          </a:p>
        </p:txBody>
      </p:sp>
      <p:sp>
        <p:nvSpPr>
          <p:cNvPr id="4" name="Slide Number Placeholder 3"/>
          <p:cNvSpPr>
            <a:spLocks noGrp="1"/>
          </p:cNvSpPr>
          <p:nvPr>
            <p:ph type="sldNum" sz="quarter" idx="5"/>
          </p:nvPr>
        </p:nvSpPr>
        <p:spPr/>
        <p:txBody>
          <a:bodyPr/>
          <a:lstStyle/>
          <a:p>
            <a:fld id="{70CC1D15-B5DE-4BD5-A4FB-8CE7A139D482}" type="slidenum">
              <a:rPr lang="en-GB" smtClean="0"/>
              <a:t>1</a:t>
            </a:fld>
            <a:endParaRPr lang="en-GB"/>
          </a:p>
        </p:txBody>
      </p:sp>
    </p:spTree>
    <p:extLst>
      <p:ext uri="{BB962C8B-B14F-4D97-AF65-F5344CB8AC3E}">
        <p14:creationId xmlns:p14="http://schemas.microsoft.com/office/powerpoint/2010/main" val="253203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All books that align to L&amp;S 2007 can be used with ELS. </a:t>
            </a:r>
          </a:p>
          <a:p>
            <a:r>
              <a:rPr lang="en-US"/>
              <a:t>You may even have some of our OUP decodables in school.</a:t>
            </a:r>
          </a:p>
          <a:p>
            <a:endParaRPr lang="en-US"/>
          </a:p>
          <a:p>
            <a:r>
              <a:rPr lang="en-US"/>
              <a:t>Should you wish to top up or have a complete refresh of decodable books, our collection align with complete fidelity to ELS</a:t>
            </a:r>
          </a:p>
        </p:txBody>
      </p:sp>
      <p:sp>
        <p:nvSpPr>
          <p:cNvPr id="4" name="Slide Number Placeholder 3"/>
          <p:cNvSpPr>
            <a:spLocks noGrp="1"/>
          </p:cNvSpPr>
          <p:nvPr>
            <p:ph type="sldNum" sz="quarter" idx="5"/>
          </p:nvPr>
        </p:nvSpPr>
        <p:spPr/>
        <p:txBody>
          <a:bodyPr/>
          <a:lstStyle/>
          <a:p>
            <a:fld id="{70CC1D15-B5DE-4BD5-A4FB-8CE7A139D482}" type="slidenum">
              <a:rPr lang="en-GB" smtClean="0"/>
              <a:t>14</a:t>
            </a:fld>
            <a:endParaRPr lang="en-GB"/>
          </a:p>
        </p:txBody>
      </p:sp>
    </p:spTree>
    <p:extLst>
      <p:ext uri="{BB962C8B-B14F-4D97-AF65-F5344CB8AC3E}">
        <p14:creationId xmlns:p14="http://schemas.microsoft.com/office/powerpoint/2010/main" val="3887300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17/09/2025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
        <p:nvSpPr>
          <p:cNvPr id="7" name="Rectangle 6">
            <a:extLst>
              <a:ext uri="{FF2B5EF4-FFF2-40B4-BE49-F238E27FC236}">
                <a16:creationId xmlns:a16="http://schemas.microsoft.com/office/drawing/2014/main" id="{9E5203A9-005D-5178-5EED-55127D51D3F1}"/>
              </a:ext>
            </a:extLst>
          </p:cNvPr>
          <p:cNvSpPr/>
          <p:nvPr userDrawn="1"/>
        </p:nvSpPr>
        <p:spPr>
          <a:xfrm>
            <a:off x="0" y="0"/>
            <a:ext cx="12192000" cy="900000"/>
          </a:xfrm>
          <a:prstGeom prst="rect">
            <a:avLst/>
          </a:prstGeom>
          <a:solidFill>
            <a:srgbClr val="011E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8" name="Graphic 7">
            <a:extLst>
              <a:ext uri="{FF2B5EF4-FFF2-40B4-BE49-F238E27FC236}">
                <a16:creationId xmlns:a16="http://schemas.microsoft.com/office/drawing/2014/main" id="{F80FCCFA-0978-9449-3585-5BA8CCC17528}"/>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4495" y="228165"/>
            <a:ext cx="1932305" cy="447229"/>
          </a:xfrm>
          <a:prstGeom prst="rect">
            <a:avLst/>
          </a:prstGeom>
        </p:spPr>
      </p:pic>
      <p:pic>
        <p:nvPicPr>
          <p:cNvPr id="9" name="Picture 8" descr="A white letter on a black background&#10;&#10;Description automatically generated">
            <a:extLst>
              <a:ext uri="{FF2B5EF4-FFF2-40B4-BE49-F238E27FC236}">
                <a16:creationId xmlns:a16="http://schemas.microsoft.com/office/drawing/2014/main" id="{5F4F94D1-F17C-AE14-BFEE-CB69FA475C84}"/>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875100" y="127241"/>
            <a:ext cx="2134332" cy="645517"/>
          </a:xfrm>
          <a:prstGeom prst="rect">
            <a:avLst/>
          </a:prstGeom>
        </p:spPr>
      </p:pic>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17/09/2025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17/09/2025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17/09/2025</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17/09/2025</a:t>
            </a:fld>
            <a:endParaRPr lang="en-GB"/>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17/09/2025</a:t>
            </a:fld>
            <a:endParaRPr lang="en-GB"/>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17/09/2025</a:t>
            </a:fld>
            <a:endParaRPr lang="en-GB"/>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17/09/2025</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17/09/2025</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17/09/2025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9EE6DAC1-D1C4-44C1-94A2-421CC7912EFD}" type="datetimeFigureOut">
              <a:rPr lang="en-GB" smtClean="0"/>
              <a:t>17/09/2025</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ntroduction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CDD45-0E24-824E-8528-54480BCF5819}"/>
              </a:ext>
            </a:extLst>
          </p:cNvPr>
          <p:cNvSpPr>
            <a:spLocks noGrp="1"/>
          </p:cNvSpPr>
          <p:nvPr>
            <p:ph type="ctrTitle" hasCustomPrompt="1"/>
          </p:nvPr>
        </p:nvSpPr>
        <p:spPr>
          <a:xfrm>
            <a:off x="432000" y="1260000"/>
            <a:ext cx="9162574" cy="720000"/>
          </a:xfrm>
        </p:spPr>
        <p:txBody>
          <a:bodyPr anchor="t" anchorCtr="0"/>
          <a:lstStyle>
            <a:lvl1pPr algn="l">
              <a:defRPr sz="3000">
                <a:solidFill>
                  <a:schemeClr val="tx2"/>
                </a:solidFill>
              </a:defRPr>
            </a:lvl1pPr>
          </a:lstStyle>
          <a:p>
            <a:r>
              <a:rPr lang="en-US"/>
              <a:t>Add Title</a:t>
            </a:r>
            <a:endParaRPr lang="en-GB"/>
          </a:p>
        </p:txBody>
      </p:sp>
      <p:sp>
        <p:nvSpPr>
          <p:cNvPr id="3" name="Subtitle 2">
            <a:extLst>
              <a:ext uri="{FF2B5EF4-FFF2-40B4-BE49-F238E27FC236}">
                <a16:creationId xmlns:a16="http://schemas.microsoft.com/office/drawing/2014/main" id="{00DB4FFB-A229-AF47-8E60-155F5A2CCF9D}"/>
              </a:ext>
            </a:extLst>
          </p:cNvPr>
          <p:cNvSpPr>
            <a:spLocks noGrp="1"/>
          </p:cNvSpPr>
          <p:nvPr>
            <p:ph type="subTitle" idx="1" hasCustomPrompt="1"/>
          </p:nvPr>
        </p:nvSpPr>
        <p:spPr>
          <a:xfrm>
            <a:off x="432000" y="2088000"/>
            <a:ext cx="9144000" cy="2340000"/>
          </a:xfrm>
        </p:spPr>
        <p:txBody>
          <a:bodyPr anchor="t" anchorCtr="0"/>
          <a:lstStyle>
            <a:lvl1pPr marL="0" indent="0" algn="l">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Add introduction text or statement</a:t>
            </a:r>
            <a:endParaRPr lang="en-GB"/>
          </a:p>
        </p:txBody>
      </p:sp>
      <p:sp>
        <p:nvSpPr>
          <p:cNvPr id="5" name="Footer Placeholder 4">
            <a:extLst>
              <a:ext uri="{FF2B5EF4-FFF2-40B4-BE49-F238E27FC236}">
                <a16:creationId xmlns:a16="http://schemas.microsoft.com/office/drawing/2014/main" id="{1570FF5F-86DC-2A48-BA0E-9956D2F5E682}"/>
              </a:ext>
            </a:extLst>
          </p:cNvPr>
          <p:cNvSpPr>
            <a:spLocks noGrp="1"/>
          </p:cNvSpPr>
          <p:nvPr>
            <p:ph type="ftr" sz="quarter" idx="11"/>
          </p:nvPr>
        </p:nvSpPr>
        <p:spPr>
          <a:xfrm>
            <a:off x="432000" y="6516000"/>
            <a:ext cx="4704000" cy="216000"/>
          </a:xfrm>
          <a:prstGeom prst="rect">
            <a:avLst/>
          </a:prstGeom>
        </p:spPr>
        <p:txBody>
          <a:bodyPr lIns="0" tIns="0" rIns="0" bIns="0" anchor="t" anchorCtr="0"/>
          <a:lstStyle>
            <a:lvl1pPr algn="l">
              <a:defRPr sz="1100" b="0" i="0" cap="none" spc="0" baseline="0">
                <a:solidFill>
                  <a:schemeClr val="tx2"/>
                </a:solidFill>
                <a:latin typeface="+mn-lt"/>
                <a:ea typeface="Open Sans" panose="020B0606030504020204" pitchFamily="34" charset="0"/>
                <a:cs typeface="Open Sans" panose="020B0606030504020204" pitchFamily="34" charset="0"/>
              </a:defRPr>
            </a:lvl1pPr>
          </a:lstStyle>
          <a:p>
            <a:r>
              <a:rPr lang="en-GB"/>
              <a:t>Presentation Title</a:t>
            </a:r>
          </a:p>
        </p:txBody>
      </p:sp>
      <p:sp>
        <p:nvSpPr>
          <p:cNvPr id="12" name="TextBox 11">
            <a:extLst>
              <a:ext uri="{FF2B5EF4-FFF2-40B4-BE49-F238E27FC236}">
                <a16:creationId xmlns:a16="http://schemas.microsoft.com/office/drawing/2014/main" id="{15EB2273-3E9C-714C-947C-062AFA427E83}"/>
              </a:ext>
            </a:extLst>
          </p:cNvPr>
          <p:cNvSpPr txBox="1"/>
          <p:nvPr userDrawn="1"/>
        </p:nvSpPr>
        <p:spPr>
          <a:xfrm>
            <a:off x="13462355" y="-351692"/>
            <a:ext cx="0" cy="0"/>
          </a:xfrm>
          <a:prstGeom prst="rect">
            <a:avLst/>
          </a:prstGeom>
          <a:noFill/>
        </p:spPr>
        <p:txBody>
          <a:bodyPr wrap="none" lIns="0" tIns="0" rIns="0" bIns="0" rtlCol="0">
            <a:noAutofit/>
          </a:bodyPr>
          <a:lstStyle/>
          <a:p>
            <a:pPr algn="l"/>
            <a:endParaRPr lang="en-GB" sz="1200">
              <a:solidFill>
                <a:schemeClr val="tx2"/>
              </a:solidFill>
            </a:endParaRPr>
          </a:p>
        </p:txBody>
      </p:sp>
      <p:cxnSp>
        <p:nvCxnSpPr>
          <p:cNvPr id="8" name="Straight Connector 7">
            <a:extLst>
              <a:ext uri="{FF2B5EF4-FFF2-40B4-BE49-F238E27FC236}">
                <a16:creationId xmlns:a16="http://schemas.microsoft.com/office/drawing/2014/main" id="{60399DBD-03B7-8A4A-96A1-57D466B2A4DA}"/>
              </a:ext>
            </a:extLst>
          </p:cNvPr>
          <p:cNvCxnSpPr/>
          <p:nvPr userDrawn="1"/>
        </p:nvCxnSpPr>
        <p:spPr>
          <a:xfrm>
            <a:off x="0" y="6372000"/>
            <a:ext cx="121920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8C7ED201-DC4D-DD43-B1BA-D1C5FD977E0D}"/>
              </a:ext>
            </a:extLst>
          </p:cNvPr>
          <p:cNvSpPr>
            <a:spLocks noGrp="1"/>
          </p:cNvSpPr>
          <p:nvPr>
            <p:ph type="sldNum" sz="quarter" idx="19"/>
          </p:nvPr>
        </p:nvSpPr>
        <p:spPr>
          <a:xfrm>
            <a:off x="11304000" y="6516000"/>
            <a:ext cx="480000" cy="180000"/>
          </a:xfrm>
          <a:prstGeom prst="rect">
            <a:avLst/>
          </a:prstGeom>
        </p:spPr>
        <p:txBody>
          <a:bodyPr lIns="0" tIns="0" rIns="0" bIns="0" anchor="t" anchorCtr="0"/>
          <a:lstStyle>
            <a:lvl1pPr algn="r">
              <a:defRPr sz="1100">
                <a:solidFill>
                  <a:schemeClr val="tx1"/>
                </a:solidFill>
              </a:defRPr>
            </a:lvl1pPr>
          </a:lstStyle>
          <a:p>
            <a:fld id="{2CC19541-5F6E-2C4C-BF21-196C1C8E2E31}" type="slidenum">
              <a:rPr lang="en-GB" smtClean="0"/>
              <a:pPr/>
              <a:t>‹#›</a:t>
            </a:fld>
            <a:endParaRPr lang="en-GB"/>
          </a:p>
        </p:txBody>
      </p:sp>
      <p:sp>
        <p:nvSpPr>
          <p:cNvPr id="4" name="TextBox 3">
            <a:extLst>
              <a:ext uri="{FF2B5EF4-FFF2-40B4-BE49-F238E27FC236}">
                <a16:creationId xmlns:a16="http://schemas.microsoft.com/office/drawing/2014/main" id="{D849884F-C230-2840-A235-C67DEF4D638D}"/>
              </a:ext>
            </a:extLst>
          </p:cNvPr>
          <p:cNvSpPr txBox="1"/>
          <p:nvPr userDrawn="1"/>
        </p:nvSpPr>
        <p:spPr>
          <a:xfrm>
            <a:off x="0" y="828961"/>
            <a:ext cx="12192000" cy="6029039"/>
          </a:xfrm>
          <a:prstGeom prst="rect">
            <a:avLst/>
          </a:prstGeom>
          <a:solidFill>
            <a:srgbClr val="82368C"/>
          </a:solidFill>
        </p:spPr>
        <p:txBody>
          <a:bodyPr wrap="none" lIns="0" tIns="0" rIns="0" bIns="0" rtlCol="0">
            <a:noAutofit/>
          </a:bodyPr>
          <a:lstStyle/>
          <a:p>
            <a:pPr algn="l"/>
            <a:endParaRPr lang="en-US" sz="1200">
              <a:solidFill>
                <a:schemeClr val="tx2"/>
              </a:solidFill>
            </a:endParaRPr>
          </a:p>
        </p:txBody>
      </p:sp>
      <p:sp>
        <p:nvSpPr>
          <p:cNvPr id="13" name="Rectangle 12">
            <a:extLst>
              <a:ext uri="{FF2B5EF4-FFF2-40B4-BE49-F238E27FC236}">
                <a16:creationId xmlns:a16="http://schemas.microsoft.com/office/drawing/2014/main" id="{039BEB5F-9D55-FF46-AD50-3DDD9975C106}"/>
              </a:ext>
            </a:extLst>
          </p:cNvPr>
          <p:cNvSpPr/>
          <p:nvPr userDrawn="1"/>
        </p:nvSpPr>
        <p:spPr>
          <a:xfrm>
            <a:off x="0" y="0"/>
            <a:ext cx="12192000" cy="900000"/>
          </a:xfrm>
          <a:prstGeom prst="rect">
            <a:avLst/>
          </a:prstGeom>
          <a:solidFill>
            <a:srgbClr val="011E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5" name="Graphic 14">
            <a:extLst>
              <a:ext uri="{FF2B5EF4-FFF2-40B4-BE49-F238E27FC236}">
                <a16:creationId xmlns:a16="http://schemas.microsoft.com/office/drawing/2014/main" id="{3B2138DE-848C-BD44-81AE-E236870F01B8}"/>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4495" y="228165"/>
            <a:ext cx="1932305" cy="447229"/>
          </a:xfrm>
          <a:prstGeom prst="rect">
            <a:avLst/>
          </a:prstGeom>
        </p:spPr>
      </p:pic>
    </p:spTree>
    <p:extLst>
      <p:ext uri="{BB962C8B-B14F-4D97-AF65-F5344CB8AC3E}">
        <p14:creationId xmlns:p14="http://schemas.microsoft.com/office/powerpoint/2010/main" val="26533962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ection Header or Statement 1">
    <p:bg>
      <p:bgPr>
        <a:solidFill>
          <a:srgbClr val="82368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CDD45-0E24-824E-8528-54480BCF5819}"/>
              </a:ext>
            </a:extLst>
          </p:cNvPr>
          <p:cNvSpPr>
            <a:spLocks noGrp="1"/>
          </p:cNvSpPr>
          <p:nvPr>
            <p:ph type="ctrTitle" hasCustomPrompt="1"/>
          </p:nvPr>
        </p:nvSpPr>
        <p:spPr>
          <a:xfrm>
            <a:off x="1524000" y="1122363"/>
            <a:ext cx="9144000" cy="4261727"/>
          </a:xfrm>
        </p:spPr>
        <p:txBody>
          <a:bodyPr anchor="ctr"/>
          <a:lstStyle>
            <a:lvl1pPr algn="ctr">
              <a:defRPr sz="4000" b="0" i="0">
                <a:solidFill>
                  <a:schemeClr val="bg1"/>
                </a:solidFill>
                <a:latin typeface="Source Sans Pro" panose="020B0503030403020204" pitchFamily="34" charset="0"/>
                <a:ea typeface="Source Sans Pro" panose="020B0503030403020204" pitchFamily="34" charset="0"/>
              </a:defRPr>
            </a:lvl1pPr>
          </a:lstStyle>
          <a:p>
            <a:r>
              <a:rPr lang="en-US"/>
              <a:t>Add Section tile, quote or statement text</a:t>
            </a:r>
            <a:endParaRPr lang="en-GB"/>
          </a:p>
        </p:txBody>
      </p:sp>
      <p:sp>
        <p:nvSpPr>
          <p:cNvPr id="3" name="TextBox 2">
            <a:extLst>
              <a:ext uri="{FF2B5EF4-FFF2-40B4-BE49-F238E27FC236}">
                <a16:creationId xmlns:a16="http://schemas.microsoft.com/office/drawing/2014/main" id="{7C2DE61C-E417-A942-ABC7-E6B5E070AC74}"/>
              </a:ext>
            </a:extLst>
          </p:cNvPr>
          <p:cNvSpPr txBox="1"/>
          <p:nvPr userDrawn="1"/>
        </p:nvSpPr>
        <p:spPr>
          <a:xfrm>
            <a:off x="2451100" y="228600"/>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4" name="TextBox 3">
            <a:extLst>
              <a:ext uri="{FF2B5EF4-FFF2-40B4-BE49-F238E27FC236}">
                <a16:creationId xmlns:a16="http://schemas.microsoft.com/office/drawing/2014/main" id="{CBD6BA1C-40D6-E446-A616-7AEC730EF316}"/>
              </a:ext>
            </a:extLst>
          </p:cNvPr>
          <p:cNvSpPr txBox="1"/>
          <p:nvPr userDrawn="1"/>
        </p:nvSpPr>
        <p:spPr>
          <a:xfrm>
            <a:off x="11087100" y="698500"/>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5" name="TextBox 4">
            <a:extLst>
              <a:ext uri="{FF2B5EF4-FFF2-40B4-BE49-F238E27FC236}">
                <a16:creationId xmlns:a16="http://schemas.microsoft.com/office/drawing/2014/main" id="{A5F5BF0C-A5A7-CF45-B326-B67DC229E2F7}"/>
              </a:ext>
            </a:extLst>
          </p:cNvPr>
          <p:cNvSpPr txBox="1"/>
          <p:nvPr userDrawn="1"/>
        </p:nvSpPr>
        <p:spPr>
          <a:xfrm>
            <a:off x="8204200" y="431800"/>
            <a:ext cx="0" cy="0"/>
          </a:xfrm>
          <a:prstGeom prst="rect">
            <a:avLst/>
          </a:prstGeom>
          <a:noFill/>
        </p:spPr>
        <p:txBody>
          <a:bodyPr wrap="none" lIns="0" tIns="0" rIns="0" bIns="0" rtlCol="0">
            <a:noAutofit/>
          </a:bodyPr>
          <a:lstStyle/>
          <a:p>
            <a:pPr algn="l"/>
            <a:endParaRPr lang="en-US" sz="1200">
              <a:solidFill>
                <a:schemeClr val="tx2"/>
              </a:solidFill>
            </a:endParaRPr>
          </a:p>
        </p:txBody>
      </p:sp>
    </p:spTree>
    <p:extLst>
      <p:ext uri="{BB962C8B-B14F-4D97-AF65-F5344CB8AC3E}">
        <p14:creationId xmlns:p14="http://schemas.microsoft.com/office/powerpoint/2010/main" val="4022246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hyperlink" Target="https://www.youtube.com/watch?v=nBFnAcXHOUQ" TargetMode="Externa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F2966852-58B6-B649-819B-039C5C71167D}"/>
              </a:ext>
            </a:extLst>
          </p:cNvPr>
          <p:cNvSpPr txBox="1"/>
          <p:nvPr/>
        </p:nvSpPr>
        <p:spPr>
          <a:xfrm>
            <a:off x="2454442" y="298383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2" name="TextBox 21">
            <a:extLst>
              <a:ext uri="{FF2B5EF4-FFF2-40B4-BE49-F238E27FC236}">
                <a16:creationId xmlns:a16="http://schemas.microsoft.com/office/drawing/2014/main" id="{EBD68600-D377-0043-B364-5B211374D95B}"/>
              </a:ext>
            </a:extLst>
          </p:cNvPr>
          <p:cNvSpPr txBox="1"/>
          <p:nvPr/>
        </p:nvSpPr>
        <p:spPr>
          <a:xfrm>
            <a:off x="2454442" y="3070459"/>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3" name="TextBox 22">
            <a:extLst>
              <a:ext uri="{FF2B5EF4-FFF2-40B4-BE49-F238E27FC236}">
                <a16:creationId xmlns:a16="http://schemas.microsoft.com/office/drawing/2014/main" id="{C1D0776D-710E-384C-BA98-543A04B6B13D}"/>
              </a:ext>
            </a:extLst>
          </p:cNvPr>
          <p:cNvSpPr txBox="1"/>
          <p:nvPr/>
        </p:nvSpPr>
        <p:spPr>
          <a:xfrm>
            <a:off x="2897204" y="3031958"/>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4" name="TextBox 23">
            <a:extLst>
              <a:ext uri="{FF2B5EF4-FFF2-40B4-BE49-F238E27FC236}">
                <a16:creationId xmlns:a16="http://schemas.microsoft.com/office/drawing/2014/main" id="{87D384C4-5185-644B-80D8-1E7243BC7E58}"/>
              </a:ext>
            </a:extLst>
          </p:cNvPr>
          <p:cNvSpPr txBox="1"/>
          <p:nvPr/>
        </p:nvSpPr>
        <p:spPr>
          <a:xfrm>
            <a:off x="3051208" y="300308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5" name="TextBox 24">
            <a:extLst>
              <a:ext uri="{FF2B5EF4-FFF2-40B4-BE49-F238E27FC236}">
                <a16:creationId xmlns:a16="http://schemas.microsoft.com/office/drawing/2014/main" id="{DCCBC664-4DCE-8845-B646-922F1513CFC2}"/>
              </a:ext>
            </a:extLst>
          </p:cNvPr>
          <p:cNvSpPr txBox="1"/>
          <p:nvPr/>
        </p:nvSpPr>
        <p:spPr>
          <a:xfrm>
            <a:off x="2752825" y="3243714"/>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2" name="TextBox 1">
            <a:extLst>
              <a:ext uri="{FF2B5EF4-FFF2-40B4-BE49-F238E27FC236}">
                <a16:creationId xmlns:a16="http://schemas.microsoft.com/office/drawing/2014/main" id="{F6FBA2A3-D307-6147-A3E2-9594050BC8A1}"/>
              </a:ext>
            </a:extLst>
          </p:cNvPr>
          <p:cNvSpPr txBox="1"/>
          <p:nvPr/>
        </p:nvSpPr>
        <p:spPr>
          <a:xfrm>
            <a:off x="2365513" y="3409122"/>
            <a:ext cx="0" cy="0"/>
          </a:xfrm>
          <a:prstGeom prst="rect">
            <a:avLst/>
          </a:prstGeom>
          <a:noFill/>
        </p:spPr>
        <p:txBody>
          <a:bodyPr wrap="none" lIns="0" tIns="0" rIns="0" bIns="0" rtlCol="0">
            <a:noAutofit/>
          </a:bodyPr>
          <a:lstStyle/>
          <a:p>
            <a:pPr algn="l"/>
            <a:endParaRPr lang="en-US" sz="1200">
              <a:solidFill>
                <a:schemeClr val="tx2"/>
              </a:solidFill>
            </a:endParaRPr>
          </a:p>
        </p:txBody>
      </p:sp>
      <p:sp>
        <p:nvSpPr>
          <p:cNvPr id="3" name="TextBox 2">
            <a:extLst>
              <a:ext uri="{FF2B5EF4-FFF2-40B4-BE49-F238E27FC236}">
                <a16:creationId xmlns:a16="http://schemas.microsoft.com/office/drawing/2014/main" id="{F206D9C1-7D05-BF49-A5B0-6A2A3AE5F12C}"/>
              </a:ext>
            </a:extLst>
          </p:cNvPr>
          <p:cNvSpPr txBox="1"/>
          <p:nvPr/>
        </p:nvSpPr>
        <p:spPr>
          <a:xfrm>
            <a:off x="3717235" y="4144617"/>
            <a:ext cx="0" cy="0"/>
          </a:xfrm>
          <a:prstGeom prst="rect">
            <a:avLst/>
          </a:prstGeom>
          <a:noFill/>
        </p:spPr>
        <p:txBody>
          <a:bodyPr wrap="none" lIns="0" tIns="0" rIns="0" bIns="0" rtlCol="0">
            <a:noAutofit/>
          </a:bodyPr>
          <a:lstStyle/>
          <a:p>
            <a:pPr algn="l"/>
            <a:endParaRPr lang="en-US" sz="1200">
              <a:solidFill>
                <a:schemeClr val="tx2"/>
              </a:solidFill>
            </a:endParaRPr>
          </a:p>
        </p:txBody>
      </p:sp>
      <p:pic>
        <p:nvPicPr>
          <p:cNvPr id="8" name="Picture 7" descr="A picture containing plant, flower&#10;&#10;Description automatically generated">
            <a:extLst>
              <a:ext uri="{FF2B5EF4-FFF2-40B4-BE49-F238E27FC236}">
                <a16:creationId xmlns:a16="http://schemas.microsoft.com/office/drawing/2014/main" id="{A580D6EF-E9F8-3345-9DD6-F4A27DFCA1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81" y="804102"/>
            <a:ext cx="12192000" cy="6316719"/>
          </a:xfrm>
          <a:prstGeom prst="rect">
            <a:avLst/>
          </a:prstGeom>
        </p:spPr>
      </p:pic>
      <p:pic>
        <p:nvPicPr>
          <p:cNvPr id="13" name="Picture 12">
            <a:extLst>
              <a:ext uri="{FF2B5EF4-FFF2-40B4-BE49-F238E27FC236}">
                <a16:creationId xmlns:a16="http://schemas.microsoft.com/office/drawing/2014/main" id="{F153C795-0DF0-4FF4-B151-C58596BD5131}"/>
              </a:ext>
            </a:extLst>
          </p:cNvPr>
          <p:cNvPicPr>
            <a:picLocks noChangeAspect="1"/>
          </p:cNvPicPr>
          <p:nvPr/>
        </p:nvPicPr>
        <p:blipFill>
          <a:blip r:embed="rId4"/>
          <a:stretch>
            <a:fillRect/>
          </a:stretch>
        </p:blipFill>
        <p:spPr>
          <a:xfrm>
            <a:off x="509964" y="1340499"/>
            <a:ext cx="3519038" cy="1064315"/>
          </a:xfrm>
          <a:prstGeom prst="rect">
            <a:avLst/>
          </a:prstGeom>
        </p:spPr>
      </p:pic>
      <p:sp>
        <p:nvSpPr>
          <p:cNvPr id="10" name="Title 1">
            <a:extLst>
              <a:ext uri="{FF2B5EF4-FFF2-40B4-BE49-F238E27FC236}">
                <a16:creationId xmlns:a16="http://schemas.microsoft.com/office/drawing/2014/main" id="{2A54F4E7-F314-F64E-8752-DB21BD0B962D}"/>
              </a:ext>
            </a:extLst>
          </p:cNvPr>
          <p:cNvSpPr txBox="1">
            <a:spLocks/>
          </p:cNvSpPr>
          <p:nvPr/>
        </p:nvSpPr>
        <p:spPr>
          <a:xfrm>
            <a:off x="317460" y="2745852"/>
            <a:ext cx="6426612" cy="1366295"/>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6500" kern="1200">
                <a:solidFill>
                  <a:schemeClr val="accent4"/>
                </a:solidFill>
                <a:latin typeface="+mj-lt"/>
                <a:ea typeface="+mj-ea"/>
                <a:cs typeface="+mj-cs"/>
              </a:defRPr>
            </a:lvl1pPr>
          </a:lstStyle>
          <a:p>
            <a:endParaRPr lang="en-US" sz="4400" b="1" baseline="0" dirty="0">
              <a:solidFill>
                <a:schemeClr val="bg1"/>
              </a:solidFill>
              <a:latin typeface="Source Sans Pro" panose="020B0503030403020204" pitchFamily="34" charset="0"/>
            </a:endParaRPr>
          </a:p>
        </p:txBody>
      </p:sp>
      <p:pic>
        <p:nvPicPr>
          <p:cNvPr id="5" name="Picture 4">
            <a:extLst>
              <a:ext uri="{FF2B5EF4-FFF2-40B4-BE49-F238E27FC236}">
                <a16:creationId xmlns:a16="http://schemas.microsoft.com/office/drawing/2014/main" id="{3A5F6D8A-ECC0-02CE-0157-B0A443763EC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5375920" y="4037401"/>
            <a:ext cx="2448316" cy="2092816"/>
          </a:xfrm>
          <a:prstGeom prst="rect">
            <a:avLst/>
          </a:prstGeom>
        </p:spPr>
      </p:pic>
    </p:spTree>
    <p:extLst>
      <p:ext uri="{BB962C8B-B14F-4D97-AF65-F5344CB8AC3E}">
        <p14:creationId xmlns:p14="http://schemas.microsoft.com/office/powerpoint/2010/main" val="1076372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1456961" y="1209481"/>
            <a:ext cx="10268352" cy="556235"/>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are we going to cover?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084" y="5232073"/>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0056440" y="469819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56961" y="1988840"/>
            <a:ext cx="8815503" cy="3736472"/>
          </a:xfrm>
          <a:prstGeom prst="rect">
            <a:avLst/>
          </a:prstGeom>
        </p:spPr>
        <p:txBody>
          <a:bodyPr wrap="square" lIns="91440" tIns="45720" rIns="91440" bIns="45720" anchor="t">
            <a:spAutoFit/>
          </a:bodyPr>
          <a:lstStyle/>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What is Phonics? </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What is Essential Letters and Sounds?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How we teach phonics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Getting children ready to read</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Supporting your child with reading at home</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Pronouncing pure sounds</a:t>
            </a:r>
          </a:p>
          <a:p>
            <a:pPr marL="342900" indent="-34290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Using the letter formations and spelling sequence to support writing at home</a:t>
            </a:r>
            <a:endParaRPr lang="en-US" sz="20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4452" y="1192703"/>
            <a:ext cx="11211409" cy="628735"/>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452"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617" y="4695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41128" y="2030853"/>
            <a:ext cx="9335392" cy="2769989"/>
          </a:xfrm>
          <a:prstGeom prst="rect">
            <a:avLst/>
          </a:prstGeom>
        </p:spPr>
        <p:txBody>
          <a:bodyPr wrap="square" lIns="91440" tIns="45720" rIns="91440" bIns="45720" anchor="t">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A method of teaching beginners to read and pronounce words by learning to associate letters or letter groups with the sounds they represent. </a:t>
            </a: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There are 44 main sounds in the English Language. Each sound is represented by a grapheme (the written representation of a sound). </a:t>
            </a:r>
          </a:p>
          <a:p>
            <a:endParaRPr lang="en-GB" sz="2400" dirty="0">
              <a:cs typeface="Calibri"/>
            </a:endParaRPr>
          </a:p>
        </p:txBody>
      </p:sp>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79376" y="1207274"/>
            <a:ext cx="11233248" cy="72008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phonics?</a:t>
            </a:r>
            <a:r>
              <a:rPr lang="en-GB" sz="3500" b="1" dirty="0">
                <a:solidFill>
                  <a:srgbClr val="82368C"/>
                </a:solidFill>
                <a:effectLst/>
              </a:rPr>
              <a:t>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1415480" y="1844824"/>
            <a:ext cx="9361040" cy="3785652"/>
          </a:xfrm>
          <a:prstGeom prst="rect">
            <a:avLst/>
          </a:prstGeom>
        </p:spPr>
        <p:txBody>
          <a:bodyPr wrap="square" lIns="91440" tIns="45720" rIns="91440" bIns="45720" anchor="t">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A method of teaching beginners to read and pronounce words by learning to associate letters or letter groups with the sounds they represent. </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Key terminology:</a:t>
            </a: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Phoneme</a:t>
            </a: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Grapheme</a:t>
            </a: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Digraph</a:t>
            </a:r>
            <a:r>
              <a:rPr lang="en-GB" sz="2000" dirty="0">
                <a:latin typeface="Open Sans" panose="020B0606030504020204" pitchFamily="34" charset="0"/>
                <a:ea typeface="Open Sans" panose="020B0606030504020204" pitchFamily="34" charset="0"/>
                <a:cs typeface="Open Sans" panose="020B0606030504020204" pitchFamily="34" charset="0"/>
              </a:rPr>
              <a:t> </a:t>
            </a:r>
          </a:p>
          <a:p>
            <a:pPr>
              <a:lnSpc>
                <a:spcPct val="150000"/>
              </a:lnSpc>
            </a:pPr>
            <a:r>
              <a:rPr lang="en-GB" sz="2000" b="1" dirty="0" err="1">
                <a:latin typeface="Open Sans" panose="020B0606030504020204" pitchFamily="34" charset="0"/>
                <a:ea typeface="Open Sans" panose="020B0606030504020204" pitchFamily="34" charset="0"/>
                <a:cs typeface="Open Sans" panose="020B0606030504020204" pitchFamily="34" charset="0"/>
              </a:rPr>
              <a:t>Trigraph</a:t>
            </a:r>
            <a:endParaRPr lang="en-GB" sz="2000" b="1"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b="1" dirty="0">
                <a:latin typeface="Open Sans" panose="020B0606030504020204" pitchFamily="34" charset="0"/>
                <a:ea typeface="Open Sans" panose="020B0606030504020204" pitchFamily="34" charset="0"/>
                <a:cs typeface="Open Sans" panose="020B0606030504020204" pitchFamily="34" charset="0"/>
              </a:rPr>
              <a:t>Split digraph</a:t>
            </a:r>
            <a:endParaRPr lang="en-GB" sz="20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02607" y="1183362"/>
            <a:ext cx="11210017" cy="557552"/>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What is ELS?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910" y="4708025"/>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43946" y="2046320"/>
            <a:ext cx="9332574" cy="2677656"/>
          </a:xfrm>
          <a:prstGeom prst="rect">
            <a:avLst/>
          </a:prstGeom>
        </p:spPr>
        <p:txBody>
          <a:bodyPr wrap="square">
            <a:spAutoFit/>
          </a:bodyPr>
          <a:lstStyle/>
          <a:p>
            <a:pPr>
              <a:lnSpc>
                <a:spcPct val="150000"/>
              </a:lnSpc>
            </a:pPr>
            <a:r>
              <a:rPr lang="en-US" sz="2000" dirty="0">
                <a:latin typeface="Open Sans" panose="020B0606030504020204" pitchFamily="34" charset="0"/>
                <a:ea typeface="Open Sans" panose="020B0606030504020204" pitchFamily="34" charset="0"/>
                <a:cs typeface="Open Sans" panose="020B0606030504020204" pitchFamily="34" charset="0"/>
              </a:rPr>
              <a:t>Essential Letters and Sounds (ELS) is our chosen phonics programme</a:t>
            </a:r>
          </a:p>
          <a:p>
            <a:pPr>
              <a:lnSpc>
                <a:spcPct val="150000"/>
              </a:lnSpc>
            </a:pPr>
            <a:endParaRPr lang="en-US"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US" sz="2000" dirty="0">
                <a:latin typeface="Open Sans" panose="020B0606030504020204" pitchFamily="34" charset="0"/>
                <a:ea typeface="Open Sans" panose="020B0606030504020204" pitchFamily="34" charset="0"/>
                <a:cs typeface="Open Sans" panose="020B0606030504020204" pitchFamily="34" charset="0"/>
              </a:rPr>
              <a:t>Children will experience the joy of books and language whilst rapidly acquiring the skills they need to become fluent independent readers and writers. </a:t>
            </a:r>
          </a:p>
          <a:p>
            <a:pPr lvl="0"/>
            <a:endParaRPr lang="en-GB" dirty="0">
              <a:solidFill>
                <a:srgbClr val="3E3F3E"/>
              </a:solidFill>
            </a:endParaRPr>
          </a:p>
        </p:txBody>
      </p:sp>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05842" y="1196667"/>
            <a:ext cx="11209722" cy="648072"/>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3888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5615" y="4702861"/>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30183" y="2067716"/>
            <a:ext cx="9361040" cy="1477328"/>
          </a:xfrm>
          <a:prstGeom prst="rect">
            <a:avLst/>
          </a:prstGeom>
        </p:spPr>
        <p:txBody>
          <a:bodyPr wrap="square" lIns="91440" tIns="45720" rIns="91440" bIns="45720" anchor="t">
            <a:spAutoFit/>
          </a:bodyPr>
          <a:lstStyle/>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use a simple, consistent approach to  teaching phonics. </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have mnemonics and rhymes to support learning and recall</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We teach phonics every single day from the first days of Reception</a:t>
            </a:r>
          </a:p>
        </p:txBody>
      </p:sp>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5280" y="1197913"/>
            <a:ext cx="11215685" cy="72008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280"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721" y="470471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1415480" y="2153290"/>
            <a:ext cx="9361040" cy="1877437"/>
          </a:xfrm>
          <a:prstGeom prst="rect">
            <a:avLst/>
          </a:prstGeom>
        </p:spPr>
        <p:txBody>
          <a:bodyPr wrap="square" lIns="91440" tIns="45720" rIns="91440" bIns="45720" anchor="t">
            <a:spAutoFit/>
          </a:bodyPr>
          <a:lstStyle/>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Phonics throughout the day to review new sounds and graphemes taught </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Lots of opportunities for oral blending: /c/ /oa/ /t/ </a:t>
            </a:r>
          </a:p>
          <a:p>
            <a:pPr marL="457200" indent="-457200">
              <a:lnSpc>
                <a:spcPct val="150000"/>
              </a:lnSpc>
              <a:buFont typeface="Arial" panose="020B0604020202020204" pitchFamily="34" charset="0"/>
              <a:buChar char="•"/>
            </a:pPr>
            <a:r>
              <a:rPr lang="en-US" sz="2000" dirty="0">
                <a:latin typeface="Open Sans" panose="020B0606030504020204" pitchFamily="34" charset="0"/>
                <a:ea typeface="Open Sans" panose="020B0606030504020204" pitchFamily="34" charset="0"/>
                <a:cs typeface="Open Sans" panose="020B0606030504020204" pitchFamily="34" charset="0"/>
              </a:rPr>
              <a:t>Activities planned to reinforce learning </a:t>
            </a:r>
          </a:p>
          <a:p>
            <a:endParaRPr lang="en-US" sz="2600" dirty="0">
              <a:cs typeface="Calibri"/>
            </a:endParaRPr>
          </a:p>
        </p:txBody>
      </p:sp>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251" y="1191276"/>
            <a:ext cx="11214725"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How do we teach phonics? </a:t>
            </a:r>
            <a:endParaRPr lang="en-GB" sz="1600" dirty="0">
              <a:solidFill>
                <a:srgbClr val="3E3F3E"/>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251" y="5233141"/>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732" y="4699258"/>
            <a:ext cx="1800244" cy="1538845"/>
          </a:xfrm>
          <a:prstGeom prst="rect">
            <a:avLst/>
          </a:prstGeom>
        </p:spPr>
      </p:pic>
      <p:sp>
        <p:nvSpPr>
          <p:cNvPr id="6" name="Rectangle 5">
            <a:extLst>
              <a:ext uri="{FF2B5EF4-FFF2-40B4-BE49-F238E27FC236}">
                <a16:creationId xmlns:a16="http://schemas.microsoft.com/office/drawing/2014/main" id="{62BEE2E2-F170-4E43-BFD6-0D9397107AD3}"/>
              </a:ext>
            </a:extLst>
          </p:cNvPr>
          <p:cNvSpPr/>
          <p:nvPr/>
        </p:nvSpPr>
        <p:spPr>
          <a:xfrm>
            <a:off x="1415480" y="2153290"/>
            <a:ext cx="9361040" cy="2015424"/>
          </a:xfrm>
          <a:prstGeom prst="rect">
            <a:avLst/>
          </a:prstGeom>
        </p:spPr>
        <p:txBody>
          <a:bodyPr wrap="square" lIns="91440" tIns="45720" rIns="91440" bIns="45720" anchor="t">
            <a:spAutoFit/>
          </a:bodyPr>
          <a:lstStyle/>
          <a:p>
            <a:pPr marL="457200" indent="-457200">
              <a:lnSpc>
                <a:spcPct val="150000"/>
              </a:lnSpc>
              <a:buFont typeface="Arial" panose="020B0604020202020204" pitchFamily="34" charset="0"/>
              <a:buChar char="•"/>
            </a:pPr>
            <a:r>
              <a:rPr lang="en-US" sz="2000" dirty="0">
                <a:latin typeface="Open Sans" panose="020B0606030504020204" pitchFamily="34" charset="0"/>
                <a:cs typeface="Calibri"/>
              </a:rPr>
              <a:t>Recap previous learning – sounds/ hard to read words</a:t>
            </a:r>
          </a:p>
          <a:p>
            <a:pPr marL="457200" indent="-457200">
              <a:lnSpc>
                <a:spcPct val="150000"/>
              </a:lnSpc>
              <a:buFont typeface="Arial" panose="020B0604020202020204" pitchFamily="34" charset="0"/>
              <a:buChar char="•"/>
            </a:pPr>
            <a:r>
              <a:rPr lang="en-US" sz="2000" dirty="0">
                <a:latin typeface="Open Sans" panose="020B0606030504020204" pitchFamily="34" charset="0"/>
                <a:cs typeface="Calibri"/>
              </a:rPr>
              <a:t>New phoneme and grapheme are taught</a:t>
            </a:r>
          </a:p>
          <a:p>
            <a:pPr marL="457200" indent="-457200">
              <a:lnSpc>
                <a:spcPct val="150000"/>
              </a:lnSpc>
              <a:buFont typeface="Arial" panose="020B0604020202020204" pitchFamily="34" charset="0"/>
              <a:buChar char="•"/>
            </a:pPr>
            <a:r>
              <a:rPr lang="en-US" sz="2000" dirty="0">
                <a:latin typeface="Open Sans" panose="020B0606030504020204" pitchFamily="34" charset="0"/>
                <a:cs typeface="Calibri"/>
              </a:rPr>
              <a:t>Read new words and captions/ sentences </a:t>
            </a:r>
          </a:p>
          <a:p>
            <a:pPr marL="457200" indent="-457200">
              <a:lnSpc>
                <a:spcPct val="150000"/>
              </a:lnSpc>
              <a:buFont typeface="Arial" panose="020B0604020202020204" pitchFamily="34" charset="0"/>
              <a:buChar char="•"/>
            </a:pPr>
            <a:r>
              <a:rPr lang="en-US" sz="2000" dirty="0">
                <a:latin typeface="Open Sans" panose="020B0606030504020204" pitchFamily="34" charset="0"/>
                <a:cs typeface="Calibri"/>
              </a:rPr>
              <a:t>M lesson </a:t>
            </a:r>
            <a:endParaRPr lang="en-US" sz="2600" dirty="0">
              <a:cs typeface="Calibri"/>
            </a:endParaRPr>
          </a:p>
        </p:txBody>
      </p:sp>
    </p:spTree>
    <p:extLst>
      <p:ext uri="{BB962C8B-B14F-4D97-AF65-F5344CB8AC3E}">
        <p14:creationId xmlns:p14="http://schemas.microsoft.com/office/powerpoint/2010/main" val="268519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137" y="1202131"/>
            <a:ext cx="11214240" cy="892552"/>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ELS Progression</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1908"/>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133" y="4708025"/>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2068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5"/>
          <a:stretch>
            <a:fillRect/>
          </a:stretch>
        </p:blipFill>
        <p:spPr>
          <a:xfrm>
            <a:off x="2173196" y="2474988"/>
            <a:ext cx="7845608" cy="3021131"/>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137" y="1199381"/>
            <a:ext cx="11210352" cy="635001"/>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ELS Progression</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137" y="5242022"/>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6245" y="4701850"/>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2068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5"/>
          <a:stretch>
            <a:fillRect/>
          </a:stretch>
        </p:blipFill>
        <p:spPr>
          <a:xfrm>
            <a:off x="2800949" y="1851398"/>
            <a:ext cx="6590102" cy="4522424"/>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406" y="1209101"/>
            <a:ext cx="11221315" cy="57869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406" y="5233505"/>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7477" y="4699622"/>
            <a:ext cx="1800244" cy="153884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1415480" y="2069504"/>
            <a:ext cx="9361040" cy="433965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Children are only reading from books that are entirely decodable</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Your child should be able to read their book confidently</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We only use pure sounds when decoding words (no ‘uh’ after the sound)</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We change books Monday, Wednesday and Friday </a:t>
            </a:r>
          </a:p>
          <a:p>
            <a:pPr marL="285750" indent="-285750">
              <a:lnSpc>
                <a:spcPct val="150000"/>
              </a:lnSpc>
              <a:buFont typeface="Arial" panose="020B0604020202020204" pitchFamily="34" charset="0"/>
              <a:buChar char="•"/>
            </a:pPr>
            <a:r>
              <a:rPr lang="en-GB" sz="2000" dirty="0">
                <a:latin typeface="Open Sans" panose="020B0606030504020204" pitchFamily="34" charset="0"/>
                <a:ea typeface="Open Sans" panose="020B0606030504020204" pitchFamily="34" charset="0"/>
                <a:cs typeface="Open Sans" panose="020B0606030504020204" pitchFamily="34" charset="0"/>
              </a:rPr>
              <a:t>Read books at least twice to develop fluency </a:t>
            </a:r>
          </a:p>
          <a:p>
            <a:pPr marL="285750" indent="-285750">
              <a:lnSpc>
                <a:spcPct val="150000"/>
              </a:lnSpc>
              <a:buFont typeface="Arial" panose="020B0604020202020204" pitchFamily="34" charset="0"/>
              <a:buChar char="•"/>
            </a:pPr>
            <a:r>
              <a:rPr lang="en-GB" sz="2000" dirty="0">
                <a:latin typeface="Open Sans" panose="020B0606030504020204" pitchFamily="34" charset="0"/>
              </a:rPr>
              <a:t>Please write in the reading record</a:t>
            </a:r>
          </a:p>
          <a:p>
            <a:pPr marL="285750" indent="-285750">
              <a:lnSpc>
                <a:spcPct val="150000"/>
              </a:lnSpc>
              <a:buFont typeface="Arial" panose="020B0604020202020204" pitchFamily="34" charset="0"/>
              <a:buChar char="•"/>
            </a:pPr>
            <a:r>
              <a:rPr lang="en-GB" sz="2000" dirty="0">
                <a:latin typeface="Open Sans" panose="020B0606030504020204" pitchFamily="34" charset="0"/>
              </a:rPr>
              <a:t>Awards are given for reading weekly </a:t>
            </a:r>
          </a:p>
          <a:p>
            <a:pPr marL="285750" indent="-285750">
              <a:lnSpc>
                <a:spcPct val="150000"/>
              </a:lnSpc>
              <a:buFont typeface="Arial" panose="020B0604020202020204" pitchFamily="34" charset="0"/>
              <a:buChar char="•"/>
            </a:pPr>
            <a:r>
              <a:rPr lang="en-GB" sz="2000" dirty="0">
                <a:latin typeface="Open Sans" panose="020B0606030504020204" pitchFamily="34" charset="0"/>
              </a:rPr>
              <a:t>Weekly sheets are sent home </a:t>
            </a:r>
          </a:p>
          <a:p>
            <a:pPr>
              <a:lnSpc>
                <a:spcPct val="150000"/>
              </a:lnSpc>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1555" y="1197876"/>
            <a:ext cx="11215954" cy="80848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280"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10990" y="4700345"/>
            <a:ext cx="1800244" cy="153884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1559496" y="2035434"/>
            <a:ext cx="8712968" cy="2585323"/>
          </a:xfrm>
          <a:prstGeom prst="rect">
            <a:avLst/>
          </a:prstGeom>
          <a:noFill/>
        </p:spPr>
        <p:txBody>
          <a:bodyPr wrap="square" rtlCol="0">
            <a:spAutoFit/>
          </a:bodyPr>
          <a:lstStyle/>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rPr>
              <a:t>We must use pure sounds when we are pronouncing the sounds and supporting children in reading words.</a:t>
            </a:r>
          </a:p>
          <a:p>
            <a:pPr algn="ctr">
              <a:lnSpc>
                <a:spcPct val="150000"/>
              </a:lnSpc>
            </a:pPr>
            <a:r>
              <a:rPr lang="en-GB" sz="2800" b="1" dirty="0">
                <a:solidFill>
                  <a:srgbClr val="7030A0"/>
                </a:solidFill>
                <a:latin typeface="Open Sans" panose="020B0606030504020204" pitchFamily="34" charset="0"/>
                <a:ea typeface="Open Sans" panose="020B0606030504020204" pitchFamily="34" charset="0"/>
                <a:cs typeface="Open Sans" panose="020B0606030504020204" pitchFamily="34" charset="0"/>
              </a:rPr>
              <a:t>c  a  t		    </a:t>
            </a:r>
            <a:r>
              <a:rPr lang="en-GB" sz="2800" b="1" dirty="0">
                <a:latin typeface="Open Sans" panose="020B0606030504020204" pitchFamily="34" charset="0"/>
                <a:ea typeface="Open Sans" panose="020B0606030504020204" pitchFamily="34" charset="0"/>
                <a:cs typeface="Open Sans" panose="020B0606030504020204" pitchFamily="34" charset="0"/>
              </a:rPr>
              <a:t>not		</a:t>
            </a:r>
            <a:r>
              <a:rPr lang="en-GB" sz="2800" b="1" dirty="0" err="1">
                <a:solidFill>
                  <a:srgbClr val="0070C0"/>
                </a:solidFill>
                <a:latin typeface="Open Sans" panose="020B0606030504020204" pitchFamily="34" charset="0"/>
                <a:ea typeface="Open Sans" panose="020B0606030504020204" pitchFamily="34" charset="0"/>
                <a:cs typeface="Open Sans" panose="020B0606030504020204" pitchFamily="34" charset="0"/>
              </a:rPr>
              <a:t>cuh</a:t>
            </a:r>
            <a:r>
              <a:rPr lang="en-GB" sz="2800" b="1" dirty="0">
                <a:solidFill>
                  <a:srgbClr val="0070C0"/>
                </a:solidFill>
                <a:latin typeface="Open Sans" panose="020B0606030504020204" pitchFamily="34" charset="0"/>
                <a:ea typeface="Open Sans" panose="020B0606030504020204" pitchFamily="34" charset="0"/>
                <a:cs typeface="Open Sans" panose="020B0606030504020204" pitchFamily="34" charset="0"/>
              </a:rPr>
              <a:t> a </a:t>
            </a:r>
            <a:r>
              <a:rPr lang="en-GB" sz="2800" b="1" dirty="0" err="1">
                <a:solidFill>
                  <a:srgbClr val="0070C0"/>
                </a:solidFill>
                <a:latin typeface="Open Sans" panose="020B0606030504020204" pitchFamily="34" charset="0"/>
                <a:ea typeface="Open Sans" panose="020B0606030504020204" pitchFamily="34" charset="0"/>
                <a:cs typeface="Open Sans" panose="020B0606030504020204" pitchFamily="34" charset="0"/>
              </a:rPr>
              <a:t>tuh</a:t>
            </a:r>
            <a:endParaRPr lang="en-GB" sz="2800" b="1" dirty="0">
              <a:solidFill>
                <a:srgbClr val="0070C0"/>
              </a:solidFill>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endParaRPr lang="en-GB" sz="2000"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sz="2000" dirty="0">
                <a:latin typeface="Open Sans" panose="020B0606030504020204" pitchFamily="34" charset="0"/>
                <a:ea typeface="Open Sans" panose="020B0606030504020204" pitchFamily="34" charset="0"/>
                <a:cs typeface="Open Sans" panose="020B0606030504020204" pitchFamily="34" charset="0"/>
                <a:hlinkClick r:id="rId5"/>
              </a:rPr>
              <a:t>https://www.youtube.com/watch?v=nBFnAcXHOUQ</a:t>
            </a:r>
            <a:r>
              <a:rPr lang="en-GB" sz="2000" dirty="0">
                <a:latin typeface="Open Sans" panose="020B0606030504020204" pitchFamily="34" charset="0"/>
                <a:ea typeface="Open Sans" panose="020B0606030504020204" pitchFamily="34" charset="0"/>
                <a:cs typeface="Open Sans" panose="020B0606030504020204" pitchFamily="34" charset="0"/>
              </a:rPr>
              <a:t> – link to sounds </a:t>
            </a:r>
            <a:r>
              <a:rPr lang="en-GB" sz="2000">
                <a:latin typeface="Open Sans" panose="020B0606030504020204" pitchFamily="34" charset="0"/>
                <a:ea typeface="Open Sans" panose="020B0606030504020204" pitchFamily="34" charset="0"/>
                <a:cs typeface="Open Sans" panose="020B0606030504020204" pitchFamily="34" charset="0"/>
              </a:rPr>
              <a:t>and pronunciation </a:t>
            </a:r>
          </a:p>
        </p:txBody>
      </p:sp>
    </p:spTree>
    <p:extLst>
      <p:ext uri="{BB962C8B-B14F-4D97-AF65-F5344CB8AC3E}">
        <p14:creationId xmlns:p14="http://schemas.microsoft.com/office/powerpoint/2010/main" val="17027970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96406" y="1210060"/>
            <a:ext cx="11213702" cy="637667"/>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GB" sz="3500" b="1" dirty="0">
                <a:solidFill>
                  <a:srgbClr val="82368C"/>
                </a:solidFill>
                <a:effectLst/>
                <a:latin typeface="Open Sans" panose="020B0606030504020204" pitchFamily="34" charset="0"/>
                <a:ea typeface="Open Sans" panose="020B0606030504020204" pitchFamily="34" charset="0"/>
                <a:cs typeface="Open Sans" panose="020B0606030504020204" pitchFamily="34" charset="0"/>
              </a:rPr>
              <a:t>Supporting your child with writing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6406" y="5229200"/>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909864" y="4705390"/>
            <a:ext cx="1800244" cy="153884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5"/>
          <a:stretch>
            <a:fillRect/>
          </a:stretch>
        </p:blipFill>
        <p:spPr>
          <a:xfrm>
            <a:off x="1926494" y="191706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1559496" y="3079510"/>
            <a:ext cx="8856983" cy="2956579"/>
          </a:xfrm>
          <a:prstGeom prst="rect">
            <a:avLst/>
          </a:prstGeom>
          <a:noFill/>
        </p:spPr>
        <p:txBody>
          <a:bodyPr wrap="square" rtlCol="0">
            <a:spAutoFit/>
          </a:bodyPr>
          <a:lstStyle/>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You can use the spelling sequence with your children at home to support them with their writing.</a:t>
            </a:r>
          </a:p>
          <a:p>
            <a:pPr>
              <a:lnSpc>
                <a:spcPct val="150000"/>
              </a:lnSpc>
            </a:pPr>
            <a:endParaRPr lang="en-GB"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Let’s try this with the word: rain</a:t>
            </a:r>
          </a:p>
          <a:p>
            <a:pPr>
              <a:lnSpc>
                <a:spcPct val="150000"/>
              </a:lnSpc>
            </a:pPr>
            <a:endParaRPr lang="en-GB" dirty="0">
              <a:latin typeface="Open Sans" panose="020B0606030504020204" pitchFamily="34" charset="0"/>
              <a:ea typeface="Open Sans" panose="020B0606030504020204" pitchFamily="34" charset="0"/>
              <a:cs typeface="Open Sans" panose="020B0606030504020204" pitchFamily="34" charset="0"/>
            </a:endParaRPr>
          </a:p>
          <a:p>
            <a:pPr>
              <a:lnSpc>
                <a:spcPct val="150000"/>
              </a:lnSpc>
            </a:pPr>
            <a:r>
              <a:rPr lang="en-GB" dirty="0">
                <a:latin typeface="Open Sans" panose="020B0606030504020204" pitchFamily="34" charset="0"/>
                <a:ea typeface="Open Sans" panose="020B0606030504020204" pitchFamily="34" charset="0"/>
                <a:cs typeface="Open Sans" panose="020B0606030504020204" pitchFamily="34" charset="0"/>
              </a:rPr>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F1BAD1-D60D-41EE-B460-1205FD300AFB}"/>
              </a:ext>
            </a:extLst>
          </p:cNvPr>
          <p:cNvSpPr txBox="1"/>
          <p:nvPr/>
        </p:nvSpPr>
        <p:spPr>
          <a:xfrm>
            <a:off x="890338" y="640080"/>
            <a:ext cx="3734014" cy="3566160"/>
          </a:xfrm>
          <a:prstGeom prst="rect">
            <a:avLst/>
          </a:prstGeom>
        </p:spPr>
        <p:txBody>
          <a:bodyPr vert="horz" lIns="91440" tIns="45720" rIns="91440" bIns="45720" rtlCol="0" anchor="b">
            <a:normAutofit/>
          </a:bodyPr>
          <a:lstStyle/>
          <a:p>
            <a:pPr marL="0" marR="0" lvl="0" indent="0" fontAlgn="auto">
              <a:lnSpc>
                <a:spcPct val="90000"/>
              </a:lnSpc>
              <a:spcBef>
                <a:spcPct val="0"/>
              </a:spcBef>
              <a:spcAft>
                <a:spcPts val="600"/>
              </a:spcAft>
              <a:buClrTx/>
              <a:buSzTx/>
              <a:tabLst/>
              <a:defRPr/>
            </a:pPr>
            <a:r>
              <a:rPr kumimoji="0" lang="en-US" sz="5400" b="1" i="0" u="none" strike="noStrike" cap="none" spc="0" normalizeH="0" baseline="0" noProof="0">
                <a:ln>
                  <a:noFill/>
                </a:ln>
                <a:effectLst/>
                <a:uLnTx/>
                <a:uFillTx/>
                <a:latin typeface="+mj-lt"/>
                <a:ea typeface="+mj-ea"/>
                <a:cs typeface="+mj-cs"/>
              </a:rPr>
              <a:t>Phonic Readers</a:t>
            </a:r>
          </a:p>
          <a:p>
            <a:pPr marL="0" marR="0" lvl="0" indent="0" fontAlgn="auto">
              <a:lnSpc>
                <a:spcPct val="90000"/>
              </a:lnSpc>
              <a:spcBef>
                <a:spcPct val="0"/>
              </a:spcBef>
              <a:spcAft>
                <a:spcPts val="600"/>
              </a:spcAft>
              <a:buClrTx/>
              <a:buSzTx/>
              <a:tabLst/>
              <a:defRPr/>
            </a:pPr>
            <a:endParaRPr kumimoji="0" lang="en-US" sz="5400" b="1" i="0" u="none" strike="noStrike" cap="none" spc="0" normalizeH="0" baseline="0" noProof="0">
              <a:ln>
                <a:noFill/>
              </a:ln>
              <a:effectLst/>
              <a:uLnTx/>
              <a:uFillTx/>
              <a:latin typeface="+mj-lt"/>
              <a:ea typeface="+mj-ea"/>
              <a:cs typeface="+mj-cs"/>
            </a:endParaRPr>
          </a:p>
        </p:txBody>
      </p:sp>
      <p:sp>
        <p:nvSpPr>
          <p:cNvPr id="5" name="Rectangle 4">
            <a:extLst>
              <a:ext uri="{FF2B5EF4-FFF2-40B4-BE49-F238E27FC236}">
                <a16:creationId xmlns:a16="http://schemas.microsoft.com/office/drawing/2014/main" id="{D4F96CCE-6040-074F-875F-1A07EB22B1E4}"/>
              </a:ext>
            </a:extLst>
          </p:cNvPr>
          <p:cNvSpPr/>
          <p:nvPr/>
        </p:nvSpPr>
        <p:spPr>
          <a:xfrm>
            <a:off x="0" y="0"/>
            <a:ext cx="7301345" cy="6858000"/>
          </a:xfrm>
          <a:prstGeom prst="rect">
            <a:avLst/>
          </a:prstGeom>
          <a:solidFill>
            <a:srgbClr val="82368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ext&#10;&#10;Description automatically generated">
            <a:extLst>
              <a:ext uri="{FF2B5EF4-FFF2-40B4-BE49-F238E27FC236}">
                <a16:creationId xmlns:a16="http://schemas.microsoft.com/office/drawing/2014/main" id="{881AAB35-264C-284F-B685-393FB699236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207"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8" name="TextBox 7">
            <a:extLst>
              <a:ext uri="{FF2B5EF4-FFF2-40B4-BE49-F238E27FC236}">
                <a16:creationId xmlns:a16="http://schemas.microsoft.com/office/drawing/2014/main" id="{75F36B41-BAA9-FD40-A1D4-99826A7516CF}"/>
              </a:ext>
            </a:extLst>
          </p:cNvPr>
          <p:cNvSpPr txBox="1"/>
          <p:nvPr/>
        </p:nvSpPr>
        <p:spPr>
          <a:xfrm>
            <a:off x="1093119" y="2921168"/>
            <a:ext cx="432048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a:ln>
                  <a:noFill/>
                </a:ln>
                <a:solidFill>
                  <a:schemeClr val="bg1"/>
                </a:solidFill>
                <a:effectLst/>
                <a:uLnTx/>
                <a:uFillTx/>
                <a:latin typeface="Calibri"/>
                <a:ea typeface="+mn-ea"/>
                <a:cs typeface="+mn-cs"/>
              </a:rPr>
              <a:t>Questions</a:t>
            </a:r>
            <a:endParaRPr kumimoji="0" lang="en-GB" sz="6000" b="1" i="0" u="none" strike="noStrike" kern="1200" cap="none" spc="0" normalizeH="0" baseline="0" noProof="0">
              <a:ln>
                <a:noFill/>
              </a:ln>
              <a:solidFill>
                <a:srgbClr val="7030A0"/>
              </a:solidFill>
              <a:effectLst/>
              <a:uLnTx/>
              <a:uFillTx/>
              <a:latin typeface="Calibri"/>
              <a:ea typeface="+mn-ea"/>
              <a:cs typeface="+mn-cs"/>
            </a:endParaRPr>
          </a:p>
        </p:txBody>
      </p:sp>
    </p:spTree>
    <p:extLst>
      <p:ext uri="{BB962C8B-B14F-4D97-AF65-F5344CB8AC3E}">
        <p14:creationId xmlns:p14="http://schemas.microsoft.com/office/powerpoint/2010/main" val="1508993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C2AD8AC-BB95-4999-8CC1-95DE38016F70}">
  <ds:schemaRefs>
    <ds:schemaRef ds:uri="http://www.w3.org/XML/1998/namespace"/>
    <ds:schemaRef ds:uri="http://purl.org/dc/terms/"/>
    <ds:schemaRef ds:uri="http://schemas.microsoft.com/office/infopath/2007/PartnerControls"/>
    <ds:schemaRef ds:uri="http://schemas.microsoft.com/office/2006/documentManagement/types"/>
    <ds:schemaRef ds:uri="http://purl.org/dc/elements/1.1/"/>
    <ds:schemaRef ds:uri="http://schemas.openxmlformats.org/package/2006/metadata/core-properties"/>
    <ds:schemaRef ds:uri="http://purl.org/dc/dcmitype/"/>
    <ds:schemaRef ds:uri="8894e085-ca10-42ec-aadf-154ab0169348"/>
    <ds:schemaRef ds:uri="4700a94c-e2d5-4e62-8a3b-b235c350b210"/>
    <ds:schemaRef ds:uri="aa5adec1-2310-4cd8-871b-e051d2dba17c"/>
    <ds:schemaRef ds:uri="http://schemas.microsoft.com/office/2006/metadata/properties"/>
  </ds:schemaRefs>
</ds:datastoreItem>
</file>

<file path=customXml/itemProps2.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3.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14998</TotalTime>
  <Words>1241</Words>
  <Application>Microsoft Office PowerPoint</Application>
  <PresentationFormat>Widescreen</PresentationFormat>
  <Paragraphs>140</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Open Sans</vt:lpstr>
      <vt:lpstr>Source Sans 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Wayne Jones</cp:lastModifiedBy>
  <cp:revision>383</cp:revision>
  <dcterms:created xsi:type="dcterms:W3CDTF">2017-12-08T10:29:15Z</dcterms:created>
  <dcterms:modified xsi:type="dcterms:W3CDTF">2025-09-17T07:34:43Z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