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44" r:id="rId1"/>
  </p:sldMasterIdLst>
  <p:notesMasterIdLst>
    <p:notesMasterId r:id="rId14"/>
  </p:notesMasterIdLst>
  <p:sldIdLst>
    <p:sldId id="281" r:id="rId2"/>
    <p:sldId id="257" r:id="rId3"/>
    <p:sldId id="260" r:id="rId4"/>
    <p:sldId id="262" r:id="rId5"/>
    <p:sldId id="263" r:id="rId6"/>
    <p:sldId id="265" r:id="rId7"/>
    <p:sldId id="266" r:id="rId8"/>
    <p:sldId id="267" r:id="rId9"/>
    <p:sldId id="277" r:id="rId10"/>
    <p:sldId id="278" r:id="rId11"/>
    <p:sldId id="279" r:id="rId12"/>
    <p:sldId id="280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7" d="100"/>
          <a:sy n="107" d="100"/>
        </p:scale>
        <p:origin x="173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AE4D63-DE57-4C24-936B-F244D0CE7056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009403-AA83-4F06-B31A-7BC330B50C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152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https://whiteroseeducation.com/parent-pupil-resources/maths/maths-with-michael#watch  - Link to video for parents</a:t>
            </a:r>
            <a:r>
              <a:rPr lang="en-GB" baseline="0" dirty="0"/>
              <a:t> – up to you if you think if it is </a:t>
            </a:r>
            <a:r>
              <a:rPr lang="en-GB" baseline="0"/>
              <a:t>worth showing.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009403-AA83-4F06-B31A-7BC330B50C2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2914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281" y="2091263"/>
            <a:ext cx="6801440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6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575" y="4682062"/>
            <a:ext cx="6803136" cy="50292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4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400"/>
            </a:lvl2pPr>
            <a:lvl3pPr marL="914400" indent="0" algn="ctr">
              <a:buNone/>
              <a:defRPr sz="1400"/>
            </a:lvl3pPr>
            <a:lvl4pPr marL="1371600" indent="0" algn="ctr">
              <a:buNone/>
              <a:defRPr sz="1400"/>
            </a:lvl4pPr>
            <a:lvl5pPr marL="1828800" indent="0" algn="ctr">
              <a:buNone/>
              <a:defRPr sz="1400"/>
            </a:lvl5pPr>
            <a:lvl6pPr marL="2286000" indent="0" algn="ctr">
              <a:buNone/>
              <a:defRPr sz="1400"/>
            </a:lvl6pPr>
            <a:lvl7pPr marL="2743200" indent="0" algn="ctr">
              <a:buNone/>
              <a:defRPr sz="1400"/>
            </a:lvl7pPr>
            <a:lvl8pPr marL="3200400" indent="0" algn="ctr">
              <a:buNone/>
              <a:defRPr sz="1400"/>
            </a:lvl8pPr>
            <a:lvl9pPr marL="3657600" indent="0" algn="ctr">
              <a:buNone/>
              <a:defRPr sz="14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3931920" y="1327188"/>
            <a:ext cx="1280160" cy="457200"/>
          </a:xfrm>
        </p:spPr>
        <p:txBody>
          <a:bodyPr/>
          <a:lstStyle>
            <a:lvl1pPr algn="ctr">
              <a:defRPr sz="11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5BCAD085-E8A6-8845-BD4E-CB4CCA059FC4}" type="datetimeFigureOut">
              <a:rPr lang="en-US" smtClean="0"/>
              <a:t>9/17/2025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104936" y="5211060"/>
            <a:ext cx="4429125" cy="228600"/>
          </a:xfrm>
        </p:spPr>
        <p:txBody>
          <a:bodyPr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6455190" y="5212080"/>
            <a:ext cx="158391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2413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7041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717" y="2094309"/>
            <a:ext cx="6803136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6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2718" y="4682062"/>
            <a:ext cx="6803136" cy="50292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31920" y="1325880"/>
            <a:ext cx="1280160" cy="457200"/>
          </a:xfrm>
        </p:spPr>
        <p:txBody>
          <a:bodyPr/>
          <a:lstStyle>
            <a:lvl1pPr algn="ctr">
              <a:defRPr lang="en-US" sz="11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5BCAD085-E8A6-8845-BD4E-CB4CCA059FC4}" type="datetimeFigureOut">
              <a:rPr lang="en-US" smtClean="0"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04679" y="5211060"/>
            <a:ext cx="4430268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3378" y="5211060"/>
            <a:ext cx="1584198" cy="228600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5445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152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488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687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1520" y="2755898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756581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148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617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7073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84147" y="173736"/>
            <a:ext cx="6398514" cy="65105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7392"/>
            <a:ext cx="1823085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4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8976" y="907143"/>
            <a:ext cx="5428856" cy="5043714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3085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9/17/2025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795258" y="6310086"/>
            <a:ext cx="109728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81217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3504"/>
            <a:ext cx="1824228" cy="1645920"/>
          </a:xfrm>
        </p:spPr>
        <p:txBody>
          <a:bodyPr anchor="b">
            <a:noAutofit/>
          </a:bodyPr>
          <a:lstStyle>
            <a:lvl1pPr algn="l">
              <a:defRPr sz="24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449" y="173736"/>
            <a:ext cx="6398514" cy="6510528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4228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5BCAD085-E8A6-8845-BD4E-CB4CCA059FC4}" type="datetimeFigureOut">
              <a:rPr lang="en-US" smtClean="0"/>
              <a:t>9/17/2025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9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97546" y="6309360"/>
            <a:ext cx="109728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311580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51864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762000"/>
            <a:ext cx="177165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762000"/>
            <a:ext cx="60579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442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6022" y="173736"/>
            <a:ext cx="8791956" cy="6510528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1520" y="642594"/>
            <a:ext cx="768096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103120"/>
            <a:ext cx="768096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34768" y="6309360"/>
            <a:ext cx="20574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96896" y="6309360"/>
            <a:ext cx="3950208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23382" y="6309360"/>
            <a:ext cx="10972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503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Maths </a:t>
            </a:r>
            <a:br>
              <a:rPr lang="en-GB" dirty="0"/>
            </a:br>
            <a:r>
              <a:rPr lang="en-GB" sz="3200" dirty="0"/>
              <a:t>September 2025</a:t>
            </a:r>
          </a:p>
        </p:txBody>
      </p:sp>
    </p:spTree>
    <p:extLst>
      <p:ext uri="{BB962C8B-B14F-4D97-AF65-F5344CB8AC3E}">
        <p14:creationId xmlns:p14="http://schemas.microsoft.com/office/powerpoint/2010/main" val="34948029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Maths in Reception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</a:t>
            </a:r>
            <a:r>
              <a:rPr dirty="0"/>
              <a:t>n Early Years, children develop </a:t>
            </a:r>
            <a:r>
              <a:rPr lang="en-GB" dirty="0"/>
              <a:t>a </a:t>
            </a:r>
            <a:r>
              <a:rPr dirty="0"/>
              <a:t>firm mathematical foundation in a way that is engaging, and appropriate for their age.</a:t>
            </a:r>
            <a:endParaRPr lang="en-GB" dirty="0"/>
          </a:p>
          <a:p>
            <a:r>
              <a:rPr lang="en-GB" dirty="0"/>
              <a:t>Maths is accessed throughout the classroom both inside and outside.</a:t>
            </a:r>
            <a:endParaRPr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678700">
            <a:off x="3285818" y="3590891"/>
            <a:ext cx="2572365" cy="277665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White Rose Maths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dirty="0"/>
              <a:t>The scheme is divided into ten key phases and provides a variety of opportunities to develop their understanding of number, shape, measure, and spatial thinking.</a:t>
            </a:r>
          </a:p>
          <a:p>
            <a:r>
              <a:rPr dirty="0"/>
              <a:t>In Early Years there is a strong focus on early number. Children need a really strong sense of numbers to 10. </a:t>
            </a:r>
          </a:p>
          <a:p>
            <a:r>
              <a:rPr dirty="0"/>
              <a:t>This includes:</a:t>
            </a:r>
          </a:p>
          <a:p>
            <a:pPr lvl="1"/>
            <a:r>
              <a:rPr dirty="0"/>
              <a:t>Understanding the link between numbers and quantity (representing in different ways)</a:t>
            </a:r>
          </a:p>
          <a:p>
            <a:pPr lvl="1"/>
            <a:r>
              <a:rPr dirty="0"/>
              <a:t>Investigating how quantities are composed of smaller parts  (6 can be two 3s or three 2s or 4 and two 1s)</a:t>
            </a:r>
          </a:p>
          <a:p>
            <a:pPr lvl="1"/>
            <a:r>
              <a:rPr dirty="0"/>
              <a:t>Knowing how numbers relate to one another and being able to compare and order them</a:t>
            </a:r>
          </a:p>
          <a:p>
            <a:pPr lvl="1"/>
            <a:r>
              <a:rPr dirty="0"/>
              <a:t>Exploring how quantities change when you add more items or take items away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Teaching to develop: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Fluency</a:t>
            </a:r>
          </a:p>
          <a:p>
            <a:r>
              <a:rPr dirty="0"/>
              <a:t>Reasoning </a:t>
            </a:r>
          </a:p>
          <a:p>
            <a:r>
              <a:rPr dirty="0"/>
              <a:t>Problem Solving</a:t>
            </a:r>
          </a:p>
          <a:p>
            <a:r>
              <a:rPr dirty="0"/>
              <a:t>A love of </a:t>
            </a:r>
            <a:r>
              <a:rPr dirty="0" err="1"/>
              <a:t>maths</a:t>
            </a:r>
            <a:r>
              <a:rPr dirty="0"/>
              <a:t>!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What is fluency?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Fluency is the ability to quickly recall addition, subtraction, multiplication, and division </a:t>
            </a:r>
            <a:r>
              <a:rPr dirty="0" err="1"/>
              <a:t>maths</a:t>
            </a:r>
            <a:r>
              <a:rPr dirty="0"/>
              <a:t> facts through conceptual learning, fact strategies, and </a:t>
            </a:r>
            <a:r>
              <a:rPr dirty="0" err="1"/>
              <a:t>memorisation</a:t>
            </a:r>
            <a:r>
              <a:rPr dirty="0"/>
              <a:t>.</a:t>
            </a:r>
          </a:p>
          <a:p>
            <a:r>
              <a:rPr dirty="0"/>
              <a:t>We often refer to the skill of </a:t>
            </a:r>
            <a:r>
              <a:rPr dirty="0" err="1"/>
              <a:t>subitising</a:t>
            </a:r>
            <a:r>
              <a:rPr dirty="0"/>
              <a:t> when developing fluency.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4191228"/>
            <a:ext cx="3333895" cy="158991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What is reasoning?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dirty="0"/>
              <a:t>Reasoning in </a:t>
            </a:r>
            <a:r>
              <a:rPr dirty="0" err="1"/>
              <a:t>maths</a:t>
            </a:r>
            <a:r>
              <a:rPr dirty="0"/>
              <a:t> is the children’s ability to explain their thinking. </a:t>
            </a:r>
          </a:p>
          <a:p>
            <a:r>
              <a:rPr dirty="0"/>
              <a:t>Children often work in groups and partnerships to enable them to have lots of practice with this. </a:t>
            </a:r>
          </a:p>
          <a:p>
            <a:r>
              <a:rPr dirty="0"/>
              <a:t>Other examples of teaching ‘reasoning’ in whole class sessions or play are spotting mistakes and explaining.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What is problem solving?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Problem solving allows children to use their </a:t>
            </a:r>
            <a:r>
              <a:rPr dirty="0" err="1"/>
              <a:t>maths</a:t>
            </a:r>
            <a:r>
              <a:rPr dirty="0"/>
              <a:t> skills in lots of contexts and in situations that are new to them. </a:t>
            </a:r>
          </a:p>
          <a:p>
            <a:r>
              <a:rPr dirty="0"/>
              <a:t>It allows them to seek solutions, spot patterns and think about the best way to do things rather than blindly following </a:t>
            </a:r>
            <a:r>
              <a:rPr dirty="0" err="1"/>
              <a:t>maths</a:t>
            </a:r>
            <a:r>
              <a:rPr dirty="0"/>
              <a:t> procedures</a:t>
            </a:r>
            <a:r>
              <a:rPr lang="en-GB" dirty="0"/>
              <a:t>.</a:t>
            </a:r>
            <a:endParaRPr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4922" y="3610752"/>
            <a:ext cx="2175020" cy="260465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How we teach Maths in Reception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dirty="0" err="1"/>
              <a:t>Maths</a:t>
            </a:r>
            <a:r>
              <a:rPr dirty="0"/>
              <a:t> happens both indoors and outdoors through a wide range of practical activities using lots of concrete resources.</a:t>
            </a:r>
          </a:p>
          <a:p>
            <a:r>
              <a:rPr dirty="0"/>
              <a:t>Children are taught in a whole class carpet session focused on a particular area of their learning. </a:t>
            </a:r>
          </a:p>
          <a:p>
            <a:r>
              <a:rPr dirty="0"/>
              <a:t>Children then have the opportunity to </a:t>
            </a:r>
            <a:r>
              <a:rPr dirty="0" err="1"/>
              <a:t>practise</a:t>
            </a:r>
            <a:r>
              <a:rPr dirty="0"/>
              <a:t> those skills and choose from different indoor and outdoor activities all based around the skill they have just learnt.</a:t>
            </a:r>
          </a:p>
          <a:p>
            <a:r>
              <a:rPr dirty="0"/>
              <a:t>Child initiated play</a:t>
            </a:r>
          </a:p>
          <a:p>
            <a:r>
              <a:rPr dirty="0"/>
              <a:t>Adult led group tasks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ELG: Number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dirty="0"/>
              <a:t>Children at the expected level of development will:</a:t>
            </a:r>
          </a:p>
          <a:p>
            <a:r>
              <a:rPr dirty="0"/>
              <a:t>Have a deep understanding of number to 10, including the composition of each number; </a:t>
            </a:r>
          </a:p>
          <a:p>
            <a:r>
              <a:rPr dirty="0" err="1"/>
              <a:t>Subitise</a:t>
            </a:r>
            <a:r>
              <a:rPr dirty="0"/>
              <a:t> (</a:t>
            </a:r>
            <a:r>
              <a:rPr dirty="0" err="1"/>
              <a:t>recognise</a:t>
            </a:r>
            <a:r>
              <a:rPr dirty="0"/>
              <a:t> quantities without counting) up to 5; </a:t>
            </a:r>
          </a:p>
          <a:p>
            <a:r>
              <a:rPr dirty="0"/>
              <a:t>Automatically recall (without reference to rhymes, counting or other aids) number bonds up to 5 (including subtraction facts) and some number bonds to 10, including double facts.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ELG: Numerical Patterns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dirty="0"/>
              <a:t>Children at the expected level of development will:</a:t>
            </a:r>
          </a:p>
          <a:p>
            <a:r>
              <a:rPr dirty="0"/>
              <a:t>Verbally count beyond 20, </a:t>
            </a:r>
            <a:r>
              <a:rPr dirty="0" err="1"/>
              <a:t>recognising</a:t>
            </a:r>
            <a:r>
              <a:rPr dirty="0"/>
              <a:t> the pattern of the counting system ;</a:t>
            </a:r>
          </a:p>
          <a:p>
            <a:r>
              <a:rPr dirty="0"/>
              <a:t>Compare quantities up to 10 in different contexts, </a:t>
            </a:r>
            <a:r>
              <a:rPr dirty="0" err="1"/>
              <a:t>recognising</a:t>
            </a:r>
            <a:r>
              <a:rPr dirty="0"/>
              <a:t> when one quantity is greater than, less than or the same as the other quantity; </a:t>
            </a:r>
          </a:p>
          <a:p>
            <a:r>
              <a:rPr dirty="0"/>
              <a:t>Explore and represent patterns within numbers up to 10, including evens and odds, double facts and how quantities can be distributed equally.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6175" y="411685"/>
            <a:ext cx="7680960" cy="1371600"/>
          </a:xfrm>
        </p:spPr>
        <p:txBody>
          <a:bodyPr/>
          <a:lstStyle/>
          <a:p>
            <a:r>
              <a:rPr dirty="0"/>
              <a:t>What can you do at home?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1520" y="1542473"/>
            <a:ext cx="7680960" cy="4326313"/>
          </a:xfrm>
        </p:spPr>
        <p:txBody>
          <a:bodyPr>
            <a:noAutofit/>
          </a:bodyPr>
          <a:lstStyle/>
          <a:p>
            <a:r>
              <a:rPr sz="1200" dirty="0"/>
              <a:t>Point out where </a:t>
            </a:r>
            <a:r>
              <a:rPr sz="1200" dirty="0" err="1"/>
              <a:t>Maths</a:t>
            </a:r>
            <a:r>
              <a:rPr sz="1200" dirty="0"/>
              <a:t> exists in real life to support children with mathematical language and to help their </a:t>
            </a:r>
            <a:r>
              <a:rPr lang="en-GB" sz="1200" dirty="0"/>
              <a:t> </a:t>
            </a:r>
            <a:r>
              <a:rPr sz="1200" dirty="0"/>
              <a:t>understanding.</a:t>
            </a:r>
          </a:p>
          <a:p>
            <a:r>
              <a:rPr sz="1200" dirty="0"/>
              <a:t>What shapes can they see? </a:t>
            </a:r>
          </a:p>
          <a:p>
            <a:r>
              <a:rPr sz="1200" dirty="0"/>
              <a:t>Which size saucepans do we need for cooking?</a:t>
            </a:r>
          </a:p>
          <a:p>
            <a:r>
              <a:rPr sz="1200" dirty="0"/>
              <a:t>When walking past houses on the way home from school, what is happening to the door numbers? Are they getting bigger or smaller ?</a:t>
            </a:r>
          </a:p>
          <a:p>
            <a:r>
              <a:rPr sz="1200" dirty="0"/>
              <a:t>How much pizza has been eaten?</a:t>
            </a:r>
          </a:p>
          <a:p>
            <a:r>
              <a:rPr sz="1200" dirty="0"/>
              <a:t>Count the pairs of socks on the washing line. </a:t>
            </a:r>
          </a:p>
          <a:p>
            <a:r>
              <a:rPr sz="1200" dirty="0"/>
              <a:t>Measuring themselves. </a:t>
            </a:r>
          </a:p>
          <a:p>
            <a:r>
              <a:rPr sz="1200" dirty="0"/>
              <a:t>Allow them to play in the bath with different sized containers. </a:t>
            </a:r>
          </a:p>
          <a:p>
            <a:r>
              <a:rPr sz="1200" dirty="0"/>
              <a:t>Let children make up their own games and decide how to score points</a:t>
            </a:r>
          </a:p>
          <a:p>
            <a:r>
              <a:rPr sz="1200" dirty="0"/>
              <a:t>Counting objects can be made from Lego, small figures, rubber ducks, buttons, coins</a:t>
            </a:r>
          </a:p>
          <a:p>
            <a:r>
              <a:rPr sz="1200" dirty="0"/>
              <a:t>Building blocks are great for talking about measurement, the difference between 2 numbers, adding blocks </a:t>
            </a:r>
          </a:p>
          <a:p>
            <a:r>
              <a:rPr sz="1200" dirty="0"/>
              <a:t>Their fingers! Encourage them to count on and count back, add and subtract using their fingers. </a:t>
            </a:r>
          </a:p>
          <a:p>
            <a:r>
              <a:rPr sz="1200" dirty="0"/>
              <a:t>Ask questions such as “How many more?”, “How many altogether?”, “How many would I have if ?”</a:t>
            </a:r>
          </a:p>
          <a:p>
            <a:r>
              <a:rPr sz="1200" dirty="0"/>
              <a:t> Deliberately make mistakes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1520" y="263903"/>
            <a:ext cx="7680960" cy="1371600"/>
          </a:xfrm>
        </p:spPr>
        <p:txBody>
          <a:bodyPr/>
          <a:lstStyle/>
          <a:p>
            <a:r>
              <a:rPr dirty="0"/>
              <a:t>Story ideas!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136" y="1387475"/>
            <a:ext cx="7697499" cy="241790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137" y="3943927"/>
            <a:ext cx="7697499" cy="2595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410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44</TotalTime>
  <Words>781</Words>
  <Application>Microsoft Office PowerPoint</Application>
  <PresentationFormat>On-screen Show (4:3)</PresentationFormat>
  <Paragraphs>61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Calibri</vt:lpstr>
      <vt:lpstr>Century Gothic</vt:lpstr>
      <vt:lpstr>Garamond</vt:lpstr>
      <vt:lpstr>Savon</vt:lpstr>
      <vt:lpstr>Maths  September 2025</vt:lpstr>
      <vt:lpstr>Maths in Reception</vt:lpstr>
      <vt:lpstr>White Rose Maths</vt:lpstr>
      <vt:lpstr>Teaching to develop:</vt:lpstr>
      <vt:lpstr>What is fluency?</vt:lpstr>
      <vt:lpstr>What is reasoning?</vt:lpstr>
      <vt:lpstr>What is problem solving?</vt:lpstr>
      <vt:lpstr>How we teach Maths in Reception</vt:lpstr>
      <vt:lpstr>ELG: Number</vt:lpstr>
      <vt:lpstr>ELG: Numerical Patterns</vt:lpstr>
      <vt:lpstr>What can you do at home?</vt:lpstr>
      <vt:lpstr>Story ideas!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Parent Workshop</dc:title>
  <dc:subject/>
  <dc:creator>Estelle Pinkerton</dc:creator>
  <cp:keywords/>
  <dc:description>generated using python-pptx</dc:description>
  <cp:lastModifiedBy>Wayne Jones</cp:lastModifiedBy>
  <cp:revision>10</cp:revision>
  <dcterms:created xsi:type="dcterms:W3CDTF">2013-01-27T09:14:16Z</dcterms:created>
  <dcterms:modified xsi:type="dcterms:W3CDTF">2025-09-17T07:36:20Z</dcterms:modified>
  <cp:category/>
</cp:coreProperties>
</file>